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2" r:id="rId1"/>
  </p:sldMasterIdLst>
  <p:sldIdLst>
    <p:sldId id="256" r:id="rId2"/>
    <p:sldId id="296" r:id="rId3"/>
    <p:sldId id="288" r:id="rId4"/>
    <p:sldId id="258" r:id="rId5"/>
    <p:sldId id="280" r:id="rId6"/>
    <p:sldId id="284" r:id="rId7"/>
    <p:sldId id="285" r:id="rId8"/>
    <p:sldId id="271" r:id="rId9"/>
    <p:sldId id="320" r:id="rId10"/>
    <p:sldId id="317" r:id="rId11"/>
    <p:sldId id="322" r:id="rId12"/>
    <p:sldId id="323" r:id="rId13"/>
    <p:sldId id="319" r:id="rId14"/>
    <p:sldId id="318" r:id="rId15"/>
    <p:sldId id="316" r:id="rId16"/>
    <p:sldId id="300" r:id="rId17"/>
    <p:sldId id="301" r:id="rId18"/>
    <p:sldId id="302" r:id="rId19"/>
    <p:sldId id="308" r:id="rId20"/>
    <p:sldId id="324" r:id="rId21"/>
    <p:sldId id="303" r:id="rId22"/>
    <p:sldId id="304" r:id="rId23"/>
    <p:sldId id="314" r:id="rId24"/>
    <p:sldId id="310" r:id="rId25"/>
    <p:sldId id="312" r:id="rId26"/>
    <p:sldId id="313" r:id="rId27"/>
    <p:sldId id="309" r:id="rId28"/>
    <p:sldId id="315" r:id="rId29"/>
    <p:sldId id="306" r:id="rId30"/>
    <p:sldId id="307" r:id="rId3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F5973-51A1-496F-8D0E-F77A10F28FF7}" v="235" dt="2026-02-24T04:27:07.43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6" d="100"/>
          <a:sy n="76" d="100"/>
        </p:scale>
        <p:origin x="1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優子 鈴木" userId="a6794660af2f061a" providerId="LiveId" clId="{45A66107-16C8-4C36-A197-043FAAF4000D}"/>
    <pc:docChg chg="undo custSel addSld delSld modSld sldOrd">
      <pc:chgData name="優子 鈴木" userId="a6794660af2f061a" providerId="LiveId" clId="{45A66107-16C8-4C36-A197-043FAAF4000D}" dt="2026-02-24T04:31:54.139" v="996" actId="680"/>
      <pc:docMkLst>
        <pc:docMk/>
      </pc:docMkLst>
      <pc:sldChg chg="modSp modAnim">
        <pc:chgData name="優子 鈴木" userId="a6794660af2f061a" providerId="LiveId" clId="{45A66107-16C8-4C36-A197-043FAAF4000D}" dt="2026-02-22T11:21:31.589" v="1" actId="6549"/>
        <pc:sldMkLst>
          <pc:docMk/>
          <pc:sldMk cId="2727659966" sldId="258"/>
        </pc:sldMkLst>
        <pc:spChg chg="mod">
          <ac:chgData name="優子 鈴木" userId="a6794660af2f061a" providerId="LiveId" clId="{45A66107-16C8-4C36-A197-043FAAF4000D}" dt="2026-02-22T11:21:31.589" v="1" actId="6549"/>
          <ac:spMkLst>
            <pc:docMk/>
            <pc:sldMk cId="2727659966" sldId="258"/>
            <ac:spMk id="3" creationId="{AC2A7AB4-7255-1E7B-F093-FE232A6B6F8C}"/>
          </ac:spMkLst>
        </pc:spChg>
      </pc:sldChg>
      <pc:sldChg chg="ord">
        <pc:chgData name="優子 鈴木" userId="a6794660af2f061a" providerId="LiveId" clId="{45A66107-16C8-4C36-A197-043FAAF4000D}" dt="2026-02-22T11:21:46.833" v="5"/>
        <pc:sldMkLst>
          <pc:docMk/>
          <pc:sldMk cId="4156393007" sldId="280"/>
        </pc:sldMkLst>
      </pc:sldChg>
      <pc:sldChg chg="modSp mod">
        <pc:chgData name="優子 鈴木" userId="a6794660af2f061a" providerId="LiveId" clId="{45A66107-16C8-4C36-A197-043FAAF4000D}" dt="2026-02-22T11:22:06.673" v="11" actId="6549"/>
        <pc:sldMkLst>
          <pc:docMk/>
          <pc:sldMk cId="3787433678" sldId="284"/>
        </pc:sldMkLst>
        <pc:spChg chg="mod">
          <ac:chgData name="優子 鈴木" userId="a6794660af2f061a" providerId="LiveId" clId="{45A66107-16C8-4C36-A197-043FAAF4000D}" dt="2026-02-22T11:22:06.673" v="11" actId="6549"/>
          <ac:spMkLst>
            <pc:docMk/>
            <pc:sldMk cId="3787433678" sldId="284"/>
            <ac:spMk id="3" creationId="{1993F91F-099B-4050-D66C-0270E5F089E6}"/>
          </ac:spMkLst>
        </pc:spChg>
      </pc:sldChg>
      <pc:sldChg chg="modSp del mod">
        <pc:chgData name="優子 鈴木" userId="a6794660af2f061a" providerId="LiveId" clId="{45A66107-16C8-4C36-A197-043FAAF4000D}" dt="2026-02-24T04:27:12.006" v="990" actId="2696"/>
        <pc:sldMkLst>
          <pc:docMk/>
          <pc:sldMk cId="1464134636" sldId="292"/>
        </pc:sldMkLst>
      </pc:sldChg>
      <pc:sldChg chg="modSp mod">
        <pc:chgData name="優子 鈴木" userId="a6794660af2f061a" providerId="LiveId" clId="{45A66107-16C8-4C36-A197-043FAAF4000D}" dt="2026-02-22T12:26:41.079" v="918"/>
        <pc:sldMkLst>
          <pc:docMk/>
          <pc:sldMk cId="3072511701" sldId="304"/>
        </pc:sldMkLst>
        <pc:spChg chg="mod">
          <ac:chgData name="優子 鈴木" userId="a6794660af2f061a" providerId="LiveId" clId="{45A66107-16C8-4C36-A197-043FAAF4000D}" dt="2026-02-22T12:26:41.079" v="918"/>
          <ac:spMkLst>
            <pc:docMk/>
            <pc:sldMk cId="3072511701" sldId="304"/>
            <ac:spMk id="2" creationId="{A50E79F4-E875-5057-4F06-8090DBC3A173}"/>
          </ac:spMkLst>
        </pc:spChg>
      </pc:sldChg>
      <pc:sldChg chg="modSp mod">
        <pc:chgData name="優子 鈴木" userId="a6794660af2f061a" providerId="LiveId" clId="{45A66107-16C8-4C36-A197-043FAAF4000D}" dt="2026-02-22T12:28:00.190" v="922" actId="20577"/>
        <pc:sldMkLst>
          <pc:docMk/>
          <pc:sldMk cId="1117434286" sldId="306"/>
        </pc:sldMkLst>
        <pc:spChg chg="mod">
          <ac:chgData name="優子 鈴木" userId="a6794660af2f061a" providerId="LiveId" clId="{45A66107-16C8-4C36-A197-043FAAF4000D}" dt="2026-02-22T12:28:00.190" v="922" actId="20577"/>
          <ac:spMkLst>
            <pc:docMk/>
            <pc:sldMk cId="1117434286" sldId="306"/>
            <ac:spMk id="2" creationId="{93980A59-3A4F-5D32-F973-0BB4B2618417}"/>
          </ac:spMkLst>
        </pc:spChg>
      </pc:sldChg>
      <pc:sldChg chg="ord">
        <pc:chgData name="優子 鈴木" userId="a6794660af2f061a" providerId="LiveId" clId="{45A66107-16C8-4C36-A197-043FAAF4000D}" dt="2026-02-24T04:30:30.410" v="994" actId="20578"/>
        <pc:sldMkLst>
          <pc:docMk/>
          <pc:sldMk cId="802098862" sldId="310"/>
        </pc:sldMkLst>
      </pc:sldChg>
      <pc:sldChg chg="ord">
        <pc:chgData name="優子 鈴木" userId="a6794660af2f061a" providerId="LiveId" clId="{45A66107-16C8-4C36-A197-043FAAF4000D}" dt="2026-02-22T12:26:44.649" v="920"/>
        <pc:sldMkLst>
          <pc:docMk/>
          <pc:sldMk cId="1779825654" sldId="314"/>
        </pc:sldMkLst>
      </pc:sldChg>
      <pc:sldChg chg="modSp">
        <pc:chgData name="優子 鈴木" userId="a6794660af2f061a" providerId="LiveId" clId="{45A66107-16C8-4C36-A197-043FAAF4000D}" dt="2026-02-24T04:27:07.434" v="989"/>
        <pc:sldMkLst>
          <pc:docMk/>
          <pc:sldMk cId="2153445057" sldId="320"/>
        </pc:sldMkLst>
        <pc:spChg chg="mod">
          <ac:chgData name="優子 鈴木" userId="a6794660af2f061a" providerId="LiveId" clId="{45A66107-16C8-4C36-A197-043FAAF4000D}" dt="2026-02-24T04:27:07.434" v="989"/>
          <ac:spMkLst>
            <pc:docMk/>
            <pc:sldMk cId="2153445057" sldId="320"/>
            <ac:spMk id="3" creationId="{D8CF9324-866C-0AC7-952D-15AAA549CFD5}"/>
          </ac:spMkLst>
        </pc:spChg>
      </pc:sldChg>
      <pc:sldChg chg="addSp delSp modSp new mod">
        <pc:chgData name="優子 鈴木" userId="a6794660af2f061a" providerId="LiveId" clId="{45A66107-16C8-4C36-A197-043FAAF4000D}" dt="2026-02-22T11:32:26.119" v="168"/>
        <pc:sldMkLst>
          <pc:docMk/>
          <pc:sldMk cId="4060823897" sldId="322"/>
        </pc:sldMkLst>
        <pc:spChg chg="mod">
          <ac:chgData name="優子 鈴木" userId="a6794660af2f061a" providerId="LiveId" clId="{45A66107-16C8-4C36-A197-043FAAF4000D}" dt="2026-02-22T11:32:26.119" v="168"/>
          <ac:spMkLst>
            <pc:docMk/>
            <pc:sldMk cId="4060823897" sldId="322"/>
            <ac:spMk id="2" creationId="{647983B7-99E9-4F98-C360-40EE14ACF424}"/>
          </ac:spMkLst>
        </pc:spChg>
        <pc:graphicFrameChg chg="add mod">
          <ac:chgData name="優子 鈴木" userId="a6794660af2f061a" providerId="LiveId" clId="{45A66107-16C8-4C36-A197-043FAAF4000D}" dt="2026-02-22T11:32:14.732" v="145"/>
          <ac:graphicFrameMkLst>
            <pc:docMk/>
            <pc:sldMk cId="4060823897" sldId="322"/>
            <ac:graphicFrameMk id="4" creationId="{4FAE863C-7755-3783-8432-73E9BFB6D303}"/>
          </ac:graphicFrameMkLst>
        </pc:graphicFrameChg>
      </pc:sldChg>
      <pc:sldChg chg="modSp new mod">
        <pc:chgData name="優子 鈴木" userId="a6794660af2f061a" providerId="LiveId" clId="{45A66107-16C8-4C36-A197-043FAAF4000D}" dt="2026-02-24T03:48:11.821" v="988" actId="20577"/>
        <pc:sldMkLst>
          <pc:docMk/>
          <pc:sldMk cId="2088125835" sldId="323"/>
        </pc:sldMkLst>
        <pc:spChg chg="mod">
          <ac:chgData name="優子 鈴木" userId="a6794660af2f061a" providerId="LiveId" clId="{45A66107-16C8-4C36-A197-043FAAF4000D}" dt="2026-02-22T12:25:00.386" v="885"/>
          <ac:spMkLst>
            <pc:docMk/>
            <pc:sldMk cId="2088125835" sldId="323"/>
            <ac:spMk id="2" creationId="{35DF92E6-4BCB-E2BE-30A4-31CB36B2EC82}"/>
          </ac:spMkLst>
        </pc:spChg>
        <pc:spChg chg="mod">
          <ac:chgData name="優子 鈴木" userId="a6794660af2f061a" providerId="LiveId" clId="{45A66107-16C8-4C36-A197-043FAAF4000D}" dt="2026-02-24T03:48:11.821" v="988" actId="20577"/>
          <ac:spMkLst>
            <pc:docMk/>
            <pc:sldMk cId="2088125835" sldId="323"/>
            <ac:spMk id="3" creationId="{6060858F-F7D0-B52C-EF79-E4591606ECDF}"/>
          </ac:spMkLst>
        </pc:spChg>
      </pc:sldChg>
      <pc:sldChg chg="new del">
        <pc:chgData name="優子 鈴木" userId="a6794660af2f061a" providerId="LiveId" clId="{45A66107-16C8-4C36-A197-043FAAF4000D}" dt="2026-02-24T04:31:08.064" v="995" actId="2696"/>
        <pc:sldMkLst>
          <pc:docMk/>
          <pc:sldMk cId="1304288862" sldId="324"/>
        </pc:sldMkLst>
      </pc:sldChg>
      <pc:sldChg chg="new">
        <pc:chgData name="優子 鈴木" userId="a6794660af2f061a" providerId="LiveId" clId="{45A66107-16C8-4C36-A197-043FAAF4000D}" dt="2026-02-24T04:31:54.139" v="996" actId="680"/>
        <pc:sldMkLst>
          <pc:docMk/>
          <pc:sldMk cId="1698288204" sldId="32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ja-JP"/>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dLbl>
              <c:idx val="3"/>
              <c:layout>
                <c:manualLayout>
                  <c:x val="8.4497584832811477E-3"/>
                  <c:y val="8.7355678116837379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lt1"/>
                      </a:solidFill>
                      <a:latin typeface="+mn-lt"/>
                      <a:ea typeface="+mn-ea"/>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15:layout>
                    <c:manualLayout>
                      <c:w val="3.7822367754370485E-2"/>
                      <c:h val="9.7313160005197144E-2"/>
                    </c:manualLayout>
                  </c15:layout>
                </c:ext>
                <c:ext xmlns:c16="http://schemas.microsoft.com/office/drawing/2014/chart" uri="{C3380CC4-5D6E-409C-BE32-E72D297353CC}">
                  <c16:uniqueId val="{00000001-C73A-4B8C-BE35-5205051FC04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ご利用者!$K$15:$K$19</c:f>
              <c:strCache>
                <c:ptCount val="5"/>
                <c:pt idx="0">
                  <c:v>要介護１</c:v>
                </c:pt>
                <c:pt idx="1">
                  <c:v>要介護２</c:v>
                </c:pt>
                <c:pt idx="2">
                  <c:v>要介護３</c:v>
                </c:pt>
                <c:pt idx="3">
                  <c:v>要介護４</c:v>
                </c:pt>
                <c:pt idx="4">
                  <c:v>要介護５</c:v>
                </c:pt>
              </c:strCache>
            </c:strRef>
          </c:cat>
          <c:val>
            <c:numRef>
              <c:f>ご利用者!$L$15:$L$19</c:f>
              <c:numCache>
                <c:formatCode>General</c:formatCode>
                <c:ptCount val="5"/>
                <c:pt idx="0">
                  <c:v>2</c:v>
                </c:pt>
                <c:pt idx="1">
                  <c:v>1</c:v>
                </c:pt>
                <c:pt idx="2">
                  <c:v>5</c:v>
                </c:pt>
                <c:pt idx="3">
                  <c:v>10</c:v>
                </c:pt>
                <c:pt idx="4">
                  <c:v>10</c:v>
                </c:pt>
              </c:numCache>
            </c:numRef>
          </c:val>
          <c:extLst>
            <c:ext xmlns:c16="http://schemas.microsoft.com/office/drawing/2014/chart" uri="{C3380CC4-5D6E-409C-BE32-E72D297353CC}">
              <c16:uniqueId val="{00000000-C73A-4B8C-BE35-5205051FC043}"/>
            </c:ext>
          </c:extLst>
        </c:ser>
        <c:dLbls>
          <c:dLblPos val="inEnd"/>
          <c:showLegendKey val="0"/>
          <c:showVal val="1"/>
          <c:showCatName val="0"/>
          <c:showSerName val="0"/>
          <c:showPercent val="0"/>
          <c:showBubbleSize val="0"/>
        </c:dLbls>
        <c:gapWidth val="41"/>
        <c:axId val="24536783"/>
        <c:axId val="24536303"/>
      </c:barChart>
      <c:catAx>
        <c:axId val="2453678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ja-JP"/>
          </a:p>
        </c:txPr>
        <c:crossAx val="24536303"/>
        <c:crosses val="autoZero"/>
        <c:auto val="1"/>
        <c:lblAlgn val="ctr"/>
        <c:lblOffset val="100"/>
        <c:noMultiLvlLbl val="0"/>
      </c:catAx>
      <c:valAx>
        <c:axId val="24536303"/>
        <c:scaling>
          <c:orientation val="minMax"/>
        </c:scaling>
        <c:delete val="1"/>
        <c:axPos val="l"/>
        <c:numFmt formatCode="General" sourceLinked="1"/>
        <c:majorTickMark val="none"/>
        <c:minorTickMark val="none"/>
        <c:tickLblPos val="nextTo"/>
        <c:crossAx val="245367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87DE6118-2437-4B30-8E3C-4D2BE6020583}" type="datetimeFigureOut">
              <a:rPr lang="en-US" smtClean="0"/>
              <a:pPr/>
              <a:t>2/24/2026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9E57DC2-970A-4B3E-BB1C-7A09969E49DF}"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10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08404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7DE6118-2437-4B30-8E3C-4D2BE6020583}" type="datetimeFigureOut">
              <a:rPr lang="en-US" smtClean="0"/>
              <a:pPr/>
              <a:t>2/24/2026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84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426006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902714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1123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872203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7DE6118-2437-4B30-8E3C-4D2BE6020583}" type="datetimeFigureOut">
              <a:rPr lang="en-US" smtClean="0"/>
              <a:pPr/>
              <a:t>2/24/2026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465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7DE6118-2437-4B30-8E3C-4D2BE6020583}" type="datetimeFigureOut">
              <a:rPr lang="en-US" smtClean="0"/>
              <a:pPr/>
              <a:t>2/24/2026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915532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2342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2/24/2026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359491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7DE6118-2437-4B30-8E3C-4D2BE6020583}" type="datetimeFigureOut">
              <a:rPr lang="en-US" smtClean="0"/>
              <a:pPr/>
              <a:t>2/24/2026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70903779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kumimoji="1"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kumimoji="1"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kumimoji="1" sz="1600" kern="1200">
          <a:solidFill>
            <a:schemeClr val="accent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3597ED-2B70-B3AF-6D7C-F1822FCB815F}"/>
              </a:ext>
            </a:extLst>
          </p:cNvPr>
          <p:cNvSpPr>
            <a:spLocks noGrp="1"/>
          </p:cNvSpPr>
          <p:nvPr>
            <p:ph type="ctrTitle"/>
          </p:nvPr>
        </p:nvSpPr>
        <p:spPr/>
        <p:txBody>
          <a:bodyPr>
            <a:normAutofit/>
          </a:bodyPr>
          <a:lstStyle/>
          <a:p>
            <a:r>
              <a:rPr kumimoji="1" lang="ja-JP" altLang="en-US" sz="4000" dirty="0"/>
              <a:t>令和８年</a:t>
            </a:r>
            <a:r>
              <a:rPr lang="ja-JP" altLang="en-US" sz="4000" dirty="0"/>
              <a:t>２</a:t>
            </a:r>
            <a:r>
              <a:rPr kumimoji="1" lang="ja-JP" altLang="en-US" sz="4000" dirty="0"/>
              <a:t>月　医療連携推進会議</a:t>
            </a:r>
            <a:br>
              <a:rPr kumimoji="1" lang="en-US" altLang="ja-JP" sz="4000" dirty="0"/>
            </a:br>
            <a:r>
              <a:rPr kumimoji="1" lang="ja-JP" altLang="en-US" sz="4000" dirty="0"/>
              <a:t>　　　　　　　　　　　</a:t>
            </a:r>
            <a:br>
              <a:rPr kumimoji="1" lang="en-US" altLang="ja-JP" sz="4000" dirty="0"/>
            </a:br>
            <a:r>
              <a:rPr kumimoji="1" lang="ja-JP" altLang="en-US" sz="4000" dirty="0"/>
              <a:t>　　　　　　　　　</a:t>
            </a:r>
          </a:p>
        </p:txBody>
      </p:sp>
      <p:sp>
        <p:nvSpPr>
          <p:cNvPr id="3" name="字幕 2">
            <a:extLst>
              <a:ext uri="{FF2B5EF4-FFF2-40B4-BE49-F238E27FC236}">
                <a16:creationId xmlns:a16="http://schemas.microsoft.com/office/drawing/2014/main" id="{3ADBB4B5-BE6C-E20A-AD30-186779C31E64}"/>
              </a:ext>
            </a:extLst>
          </p:cNvPr>
          <p:cNvSpPr>
            <a:spLocks noGrp="1"/>
          </p:cNvSpPr>
          <p:nvPr>
            <p:ph type="subTitle" idx="1"/>
          </p:nvPr>
        </p:nvSpPr>
        <p:spPr>
          <a:xfrm>
            <a:off x="2589213" y="4777379"/>
            <a:ext cx="9602787" cy="1643518"/>
          </a:xfrm>
        </p:spPr>
        <p:txBody>
          <a:bodyPr>
            <a:normAutofit fontScale="92500" lnSpcReduction="10000"/>
          </a:bodyPr>
          <a:lstStyle/>
          <a:p>
            <a:endParaRPr kumimoji="1" lang="en-US" altLang="ja-JP" dirty="0"/>
          </a:p>
          <a:p>
            <a:r>
              <a:rPr lang="ja-JP" altLang="en-US" dirty="0"/>
              <a:t>　　　　　　　　　　　　　　　　　　　　　　　　　</a:t>
            </a:r>
            <a:r>
              <a:rPr lang="ja-JP" altLang="en-US" sz="1400" b="1" dirty="0"/>
              <a:t>令和８年２月２６日</a:t>
            </a:r>
            <a:endParaRPr lang="en-US" altLang="ja-JP" sz="1400" b="1" dirty="0"/>
          </a:p>
          <a:p>
            <a:r>
              <a:rPr lang="ja-JP" altLang="en-US" b="1" dirty="0"/>
              <a:t>　　　　　　　　　　　　　　　　　　　　　　　　　</a:t>
            </a:r>
            <a:r>
              <a:rPr lang="en-US" altLang="ja-JP" b="1" dirty="0" err="1"/>
              <a:t>carelink</a:t>
            </a:r>
            <a:r>
              <a:rPr lang="ja-JP" altLang="en-US" b="1" dirty="0"/>
              <a:t>株式会社</a:t>
            </a:r>
            <a:endParaRPr lang="en-US" altLang="ja-JP" b="1" dirty="0"/>
          </a:p>
          <a:p>
            <a:r>
              <a:rPr lang="ja-JP" altLang="en-US" b="1" dirty="0"/>
              <a:t>　　　　　　　　　　　　　　　　　　　　　　　　　</a:t>
            </a:r>
            <a:r>
              <a:rPr lang="en-US" altLang="ja-JP" b="1" dirty="0"/>
              <a:t>Link</a:t>
            </a:r>
            <a:r>
              <a:rPr lang="ja-JP" altLang="en-US" b="1" dirty="0"/>
              <a:t>板橋定期巡回</a:t>
            </a:r>
            <a:endParaRPr lang="en-US" altLang="ja-JP" b="1" dirty="0"/>
          </a:p>
        </p:txBody>
      </p:sp>
    </p:spTree>
    <p:extLst>
      <p:ext uri="{BB962C8B-B14F-4D97-AF65-F5344CB8AC3E}">
        <p14:creationId xmlns:p14="http://schemas.microsoft.com/office/powerpoint/2010/main" val="145701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F306E1-02A4-7A28-8147-1D477FEAEFFD}"/>
              </a:ext>
            </a:extLst>
          </p:cNvPr>
          <p:cNvSpPr>
            <a:spLocks noGrp="1"/>
          </p:cNvSpPr>
          <p:nvPr>
            <p:ph type="title"/>
          </p:nvPr>
        </p:nvSpPr>
        <p:spPr/>
        <p:txBody>
          <a:bodyPr/>
          <a:lstStyle/>
          <a:p>
            <a:r>
              <a:rPr kumimoji="1" lang="ja-JP" altLang="en-US" dirty="0"/>
              <a:t>本日のレジュメ</a:t>
            </a:r>
          </a:p>
        </p:txBody>
      </p:sp>
      <p:sp>
        <p:nvSpPr>
          <p:cNvPr id="3" name="コンテンツ プレースホルダー 2">
            <a:extLst>
              <a:ext uri="{FF2B5EF4-FFF2-40B4-BE49-F238E27FC236}">
                <a16:creationId xmlns:a16="http://schemas.microsoft.com/office/drawing/2014/main" id="{7E2BF147-F89E-7116-29EB-541AA772412F}"/>
              </a:ext>
            </a:extLst>
          </p:cNvPr>
          <p:cNvSpPr>
            <a:spLocks noGrp="1"/>
          </p:cNvSpPr>
          <p:nvPr>
            <p:ph idx="1"/>
          </p:nvPr>
        </p:nvSpPr>
        <p:spPr/>
        <p:txBody>
          <a:bodyPr>
            <a:normAutofit lnSpcReduction="10000"/>
          </a:bodyPr>
          <a:lstStyle/>
          <a:p>
            <a:r>
              <a:rPr kumimoji="1" lang="ja-JP" altLang="en-US" dirty="0"/>
              <a:t>管理者ご挨拶</a:t>
            </a:r>
            <a:endParaRPr kumimoji="1" lang="en-US" altLang="ja-JP" dirty="0"/>
          </a:p>
          <a:p>
            <a:r>
              <a:rPr kumimoji="1" lang="ja-JP" altLang="en-US" dirty="0"/>
              <a:t>出席者の自己紹介</a:t>
            </a:r>
            <a:endParaRPr kumimoji="1" lang="en-US" altLang="ja-JP" dirty="0"/>
          </a:p>
          <a:p>
            <a:r>
              <a:rPr lang="ja-JP" altLang="en-US" dirty="0"/>
              <a:t>定期巡回随時対応型訪問介護看護について</a:t>
            </a:r>
            <a:endParaRPr lang="en-US" altLang="ja-JP" dirty="0"/>
          </a:p>
          <a:p>
            <a:r>
              <a:rPr lang="ja-JP" altLang="en-US" dirty="0"/>
              <a:t>数値でみる</a:t>
            </a:r>
            <a:r>
              <a:rPr lang="en-US" altLang="ja-JP" dirty="0"/>
              <a:t>Link</a:t>
            </a:r>
            <a:r>
              <a:rPr lang="ja-JP" altLang="en-US" dirty="0"/>
              <a:t>板橋定期巡回</a:t>
            </a:r>
            <a:endParaRPr lang="en-US" altLang="ja-JP" dirty="0"/>
          </a:p>
          <a:p>
            <a:r>
              <a:rPr lang="ja-JP" altLang="en-US" dirty="0"/>
              <a:t>事故報告</a:t>
            </a:r>
            <a:endParaRPr lang="en-US" altLang="ja-JP" dirty="0"/>
          </a:p>
          <a:p>
            <a:r>
              <a:rPr lang="ja-JP" altLang="en-US" dirty="0"/>
              <a:t>事例紹介</a:t>
            </a:r>
            <a:endParaRPr lang="en-US" altLang="ja-JP" dirty="0"/>
          </a:p>
          <a:p>
            <a:r>
              <a:rPr lang="ja-JP" altLang="en-US" dirty="0"/>
              <a:t>自己評価、外部評価について</a:t>
            </a:r>
            <a:endParaRPr lang="en-US" altLang="ja-JP" dirty="0"/>
          </a:p>
          <a:p>
            <a:r>
              <a:rPr lang="ja-JP" altLang="en-US" dirty="0"/>
              <a:t>質疑応答</a:t>
            </a:r>
            <a:endParaRPr lang="en-US" altLang="ja-JP" dirty="0"/>
          </a:p>
          <a:p>
            <a:r>
              <a:rPr lang="ja-JP" altLang="en-US" dirty="0"/>
              <a:t>終了</a:t>
            </a:r>
            <a:endParaRPr lang="en-US" altLang="ja-JP" dirty="0"/>
          </a:p>
        </p:txBody>
      </p:sp>
    </p:spTree>
    <p:extLst>
      <p:ext uri="{BB962C8B-B14F-4D97-AF65-F5344CB8AC3E}">
        <p14:creationId xmlns:p14="http://schemas.microsoft.com/office/powerpoint/2010/main" val="103342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F4D9C4-E009-8640-05B0-B12041252219}"/>
              </a:ext>
            </a:extLst>
          </p:cNvPr>
          <p:cNvSpPr>
            <a:spLocks noGrp="1"/>
          </p:cNvSpPr>
          <p:nvPr>
            <p:ph type="title"/>
          </p:nvPr>
        </p:nvSpPr>
        <p:spPr>
          <a:xfrm>
            <a:off x="2592925" y="624110"/>
            <a:ext cx="8911687" cy="662079"/>
          </a:xfrm>
        </p:spPr>
        <p:txBody>
          <a:bodyPr>
            <a:normAutofit fontScale="90000"/>
          </a:bodyPr>
          <a:lstStyle/>
          <a:p>
            <a:r>
              <a:rPr kumimoji="1" lang="en-US" altLang="ja-JP" dirty="0"/>
              <a:t>Link</a:t>
            </a:r>
            <a:r>
              <a:rPr kumimoji="1" lang="ja-JP" altLang="en-US" dirty="0"/>
              <a:t>板橋定期巡回</a:t>
            </a:r>
          </a:p>
        </p:txBody>
      </p:sp>
      <p:sp>
        <p:nvSpPr>
          <p:cNvPr id="3" name="コンテンツ プレースホルダー 2">
            <a:extLst>
              <a:ext uri="{FF2B5EF4-FFF2-40B4-BE49-F238E27FC236}">
                <a16:creationId xmlns:a16="http://schemas.microsoft.com/office/drawing/2014/main" id="{440CA901-64F2-0E78-C339-8EC16B4512B9}"/>
              </a:ext>
            </a:extLst>
          </p:cNvPr>
          <p:cNvSpPr>
            <a:spLocks noGrp="1"/>
          </p:cNvSpPr>
          <p:nvPr>
            <p:ph idx="1"/>
          </p:nvPr>
        </p:nvSpPr>
        <p:spPr>
          <a:xfrm>
            <a:off x="1235947" y="1788607"/>
            <a:ext cx="10268665" cy="4122615"/>
          </a:xfrm>
        </p:spPr>
        <p:txBody>
          <a:bodyPr>
            <a:normAutofit fontScale="92500"/>
          </a:bodyPr>
          <a:lstStyle/>
          <a:p>
            <a:pPr marL="0" indent="0">
              <a:buNone/>
            </a:pPr>
            <a:r>
              <a:rPr kumimoji="1" lang="en-US" altLang="ja-JP" dirty="0"/>
              <a:t>Link</a:t>
            </a:r>
            <a:r>
              <a:rPr kumimoji="1" lang="ja-JP" altLang="en-US" dirty="0"/>
              <a:t>の由来</a:t>
            </a:r>
            <a:endParaRPr kumimoji="1" lang="en-US" altLang="ja-JP" dirty="0"/>
          </a:p>
          <a:p>
            <a:pPr marL="0" indent="0">
              <a:buNone/>
            </a:pPr>
            <a:r>
              <a:rPr lang="ja-JP" altLang="en-US" dirty="0"/>
              <a:t>　　新型感染症による外出制限中に、高齢者が孤立し心身の活力を失っていく様子を</a:t>
            </a:r>
            <a:endParaRPr lang="en-US" altLang="ja-JP" dirty="0"/>
          </a:p>
          <a:p>
            <a:pPr marL="0" indent="0">
              <a:buNone/>
            </a:pPr>
            <a:r>
              <a:rPr lang="ja-JP" altLang="en-US" dirty="0"/>
              <a:t>　　目の当たりにしました。特に認知症で外部への連絡手段である電話が使えない、</a:t>
            </a:r>
            <a:endParaRPr lang="en-US" altLang="ja-JP" dirty="0"/>
          </a:p>
          <a:p>
            <a:pPr marL="0" indent="0">
              <a:buNone/>
            </a:pPr>
            <a:r>
              <a:rPr lang="ja-JP" altLang="en-US" dirty="0"/>
              <a:t>　　独居、高齢者世帯など何かあった際に頼れる場所が必要であると実感しました。</a:t>
            </a:r>
            <a:endParaRPr lang="en-US" altLang="ja-JP" dirty="0"/>
          </a:p>
          <a:p>
            <a:pPr marL="0" indent="0">
              <a:buNone/>
            </a:pPr>
            <a:r>
              <a:rPr lang="ja-JP" altLang="en-US" dirty="0"/>
              <a:t>　　定期巡回では利用者様のその時の状況に合わせた訪問時間や回数を調整することや</a:t>
            </a:r>
            <a:endParaRPr lang="en-US" altLang="ja-JP" dirty="0"/>
          </a:p>
          <a:p>
            <a:pPr marL="0" indent="0">
              <a:buNone/>
            </a:pPr>
            <a:r>
              <a:rPr lang="ja-JP" altLang="en-US" dirty="0"/>
              <a:t>　　コール機により随時の対応が可能となっています。</a:t>
            </a:r>
            <a:endParaRPr lang="en-US" altLang="ja-JP" dirty="0"/>
          </a:p>
          <a:p>
            <a:pPr marL="0" indent="0">
              <a:buNone/>
            </a:pPr>
            <a:r>
              <a:rPr lang="ja-JP" altLang="en-US" dirty="0"/>
              <a:t>　　</a:t>
            </a:r>
            <a:r>
              <a:rPr lang="en-US" altLang="ja-JP" dirty="0"/>
              <a:t>『</a:t>
            </a:r>
            <a:r>
              <a:rPr lang="ja-JP" altLang="en-US" dirty="0"/>
              <a:t>人</a:t>
            </a:r>
            <a:r>
              <a:rPr lang="en-US" altLang="ja-JP" dirty="0"/>
              <a:t>』『</a:t>
            </a:r>
            <a:r>
              <a:rPr lang="ja-JP" altLang="en-US" dirty="0"/>
              <a:t>地域</a:t>
            </a:r>
            <a:r>
              <a:rPr lang="en-US" altLang="ja-JP" dirty="0"/>
              <a:t>』『</a:t>
            </a:r>
            <a:r>
              <a:rPr lang="ja-JP" altLang="en-US" dirty="0"/>
              <a:t>社会</a:t>
            </a:r>
            <a:r>
              <a:rPr lang="en-US" altLang="ja-JP" dirty="0"/>
              <a:t>』</a:t>
            </a:r>
            <a:r>
              <a:rPr lang="ja-JP" altLang="en-US" dirty="0"/>
              <a:t>とのつながりをつくれる事業所でありたい。と考え</a:t>
            </a:r>
            <a:endParaRPr lang="en-US" altLang="ja-JP" dirty="0"/>
          </a:p>
          <a:p>
            <a:pPr marL="0" indent="0">
              <a:buNone/>
            </a:pPr>
            <a:r>
              <a:rPr lang="ja-JP" altLang="en-US" dirty="0"/>
              <a:t>　　</a:t>
            </a:r>
            <a:r>
              <a:rPr lang="en-US" altLang="ja-JP" b="1" dirty="0"/>
              <a:t>Link</a:t>
            </a:r>
            <a:r>
              <a:rPr lang="ja-JP" altLang="en-US" b="1" dirty="0"/>
              <a:t>板橋定期巡回</a:t>
            </a:r>
            <a:r>
              <a:rPr lang="ja-JP" altLang="en-US" dirty="0"/>
              <a:t>と名付け令和５年８月１日に開設の運びとなりました。</a:t>
            </a:r>
            <a:endParaRPr lang="en-US" altLang="ja-JP" dirty="0"/>
          </a:p>
        </p:txBody>
      </p:sp>
    </p:spTree>
    <p:extLst>
      <p:ext uri="{BB962C8B-B14F-4D97-AF65-F5344CB8AC3E}">
        <p14:creationId xmlns:p14="http://schemas.microsoft.com/office/powerpoint/2010/main" val="3153979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AAC18B-E3A3-7033-E21A-CA238E3AF0E0}"/>
              </a:ext>
            </a:extLst>
          </p:cNvPr>
          <p:cNvSpPr>
            <a:spLocks noGrp="1"/>
          </p:cNvSpPr>
          <p:nvPr>
            <p:ph type="title"/>
          </p:nvPr>
        </p:nvSpPr>
        <p:spPr/>
        <p:txBody>
          <a:bodyPr/>
          <a:lstStyle/>
          <a:p>
            <a:r>
              <a:rPr kumimoji="1" lang="ja-JP" altLang="en-US" dirty="0"/>
              <a:t>定期巡回随時対応訪問介護看護</a:t>
            </a:r>
          </a:p>
        </p:txBody>
      </p:sp>
      <p:sp>
        <p:nvSpPr>
          <p:cNvPr id="3" name="コンテンツ プレースホルダー 2">
            <a:extLst>
              <a:ext uri="{FF2B5EF4-FFF2-40B4-BE49-F238E27FC236}">
                <a16:creationId xmlns:a16="http://schemas.microsoft.com/office/drawing/2014/main" id="{AC2A7AB4-7255-1E7B-F093-FE232A6B6F8C}"/>
              </a:ext>
            </a:extLst>
          </p:cNvPr>
          <p:cNvSpPr>
            <a:spLocks noGrp="1"/>
          </p:cNvSpPr>
          <p:nvPr>
            <p:ph idx="1"/>
          </p:nvPr>
        </p:nvSpPr>
        <p:spPr>
          <a:xfrm>
            <a:off x="1371600" y="1537398"/>
            <a:ext cx="9601200" cy="5074417"/>
          </a:xfrm>
        </p:spPr>
        <p:txBody>
          <a:bodyPr>
            <a:normAutofit/>
          </a:bodyPr>
          <a:lstStyle/>
          <a:p>
            <a:pPr marL="0" indent="0">
              <a:buNone/>
            </a:pPr>
            <a:r>
              <a:rPr lang="ja-JP" altLang="en-US" dirty="0"/>
              <a:t>　　　　　　　　　　　　</a:t>
            </a:r>
            <a:endParaRPr lang="en-US" altLang="ja-JP" dirty="0"/>
          </a:p>
          <a:p>
            <a:pPr marL="0" indent="0">
              <a:buNone/>
            </a:pPr>
            <a:r>
              <a:rPr lang="ja-JP" altLang="en-US" dirty="0"/>
              <a:t>　</a:t>
            </a:r>
            <a:r>
              <a:rPr kumimoji="1" lang="ja-JP" altLang="en-US" dirty="0"/>
              <a:t>・</a:t>
            </a:r>
            <a:r>
              <a:rPr kumimoji="1" lang="ja-JP" altLang="en-US" dirty="0">
                <a:solidFill>
                  <a:srgbClr val="FF0000"/>
                </a:solidFill>
              </a:rPr>
              <a:t>日中・夜間を通じて２４時間</a:t>
            </a:r>
            <a:r>
              <a:rPr kumimoji="1" lang="ja-JP" altLang="en-US" dirty="0"/>
              <a:t>サービス</a:t>
            </a:r>
            <a:endParaRPr lang="en-US" altLang="ja-JP" dirty="0"/>
          </a:p>
          <a:p>
            <a:pPr marL="0" indent="0">
              <a:buNone/>
            </a:pPr>
            <a:r>
              <a:rPr kumimoji="1" lang="ja-JP" altLang="en-US" dirty="0"/>
              <a:t>　・定期的だけでなく必要な時の</a:t>
            </a:r>
            <a:r>
              <a:rPr kumimoji="1" lang="ja-JP" altLang="en-US" dirty="0">
                <a:solidFill>
                  <a:srgbClr val="FF0000"/>
                </a:solidFill>
              </a:rPr>
              <a:t>随時</a:t>
            </a:r>
            <a:r>
              <a:rPr kumimoji="1" lang="ja-JP" altLang="en-US" dirty="0">
                <a:solidFill>
                  <a:schemeClr val="tx1"/>
                </a:solidFill>
              </a:rPr>
              <a:t>サービス</a:t>
            </a:r>
            <a:endParaRPr kumimoji="1" lang="en-US" altLang="ja-JP" dirty="0">
              <a:solidFill>
                <a:schemeClr val="tx1"/>
              </a:solidFill>
            </a:endParaRPr>
          </a:p>
          <a:p>
            <a:pPr marL="0" indent="0">
              <a:buNone/>
            </a:pPr>
            <a:r>
              <a:rPr kumimoji="1" lang="ja-JP" altLang="en-US" dirty="0"/>
              <a:t>　</a:t>
            </a:r>
            <a:r>
              <a:rPr lang="ja-JP" altLang="en-US" dirty="0"/>
              <a:t>・</a:t>
            </a:r>
            <a:r>
              <a:rPr lang="ja-JP" altLang="en-US" dirty="0">
                <a:solidFill>
                  <a:srgbClr val="FF0000"/>
                </a:solidFill>
              </a:rPr>
              <a:t>訪問介護</a:t>
            </a:r>
            <a:r>
              <a:rPr lang="ja-JP" altLang="en-US" dirty="0">
                <a:solidFill>
                  <a:schemeClr val="tx1"/>
                </a:solidFill>
              </a:rPr>
              <a:t>と</a:t>
            </a:r>
            <a:r>
              <a:rPr lang="ja-JP" altLang="en-US" dirty="0">
                <a:solidFill>
                  <a:srgbClr val="FF0000"/>
                </a:solidFill>
              </a:rPr>
              <a:t>訪問看護</a:t>
            </a:r>
            <a:r>
              <a:rPr lang="ja-JP" altLang="en-US" dirty="0">
                <a:solidFill>
                  <a:schemeClr val="tx1"/>
                </a:solidFill>
              </a:rPr>
              <a:t>を</a:t>
            </a:r>
            <a:r>
              <a:rPr lang="ja-JP" altLang="en-US" dirty="0">
                <a:solidFill>
                  <a:srgbClr val="FF0000"/>
                </a:solidFill>
              </a:rPr>
              <a:t>一体的にサービス提供</a:t>
            </a:r>
            <a:endParaRPr lang="en-US" altLang="ja-JP" dirty="0">
              <a:solidFill>
                <a:srgbClr val="FF0000"/>
              </a:solidFill>
            </a:endParaRPr>
          </a:p>
          <a:p>
            <a:pPr marL="0" indent="0">
              <a:buNone/>
            </a:pPr>
            <a:endParaRPr kumimoji="1" lang="en-US" altLang="ja-JP" dirty="0">
              <a:solidFill>
                <a:srgbClr val="FF0000"/>
              </a:solidFill>
            </a:endParaRPr>
          </a:p>
          <a:p>
            <a:pPr marL="0" indent="0">
              <a:buNone/>
            </a:pPr>
            <a:r>
              <a:rPr lang="ja-JP" altLang="en-US" dirty="0">
                <a:solidFill>
                  <a:srgbClr val="FF0000"/>
                </a:solidFill>
              </a:rPr>
              <a:t>　従来の訪問介護や訪問看護と違い、</a:t>
            </a:r>
            <a:r>
              <a:rPr lang="ja-JP" altLang="en-US" u="sng" dirty="0">
                <a:solidFill>
                  <a:srgbClr val="FF0000"/>
                </a:solidFill>
              </a:rPr>
              <a:t>３０分、１時間などの制約なく</a:t>
            </a:r>
            <a:r>
              <a:rPr kumimoji="1" lang="ja-JP" altLang="en-US" dirty="0">
                <a:solidFill>
                  <a:srgbClr val="FF0000"/>
                </a:solidFill>
              </a:rPr>
              <a:t>その方に必要なケアを必要な時間でサービスが提供できます。</a:t>
            </a:r>
            <a:endParaRPr kumimoji="1" lang="en-US" altLang="ja-JP" dirty="0">
              <a:solidFill>
                <a:srgbClr val="FF0000"/>
              </a:solidFill>
            </a:endParaRPr>
          </a:p>
          <a:p>
            <a:pPr marL="0" indent="0">
              <a:buNone/>
            </a:pPr>
            <a:r>
              <a:rPr kumimoji="1" lang="ja-JP" altLang="en-US" dirty="0"/>
              <a:t>また、介護士による夜間の訪問や随時対応が可能であり、同じ事業所内の</a:t>
            </a:r>
            <a:r>
              <a:rPr lang="ja-JP" altLang="en-US" dirty="0"/>
              <a:t>看護師に</a:t>
            </a:r>
            <a:r>
              <a:rPr kumimoji="1" lang="ja-JP" altLang="en-US" dirty="0"/>
              <a:t>すぐに相談できるため変化のある際には迅速に対応ができます　　</a:t>
            </a:r>
            <a:endParaRPr kumimoji="1" lang="en-US" altLang="ja-JP" dirty="0"/>
          </a:p>
        </p:txBody>
      </p:sp>
    </p:spTree>
    <p:extLst>
      <p:ext uri="{BB962C8B-B14F-4D97-AF65-F5344CB8AC3E}">
        <p14:creationId xmlns:p14="http://schemas.microsoft.com/office/powerpoint/2010/main" val="272765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E2EAA0-B6EE-9E89-8ED0-C00BE9EF448A}"/>
              </a:ext>
            </a:extLst>
          </p:cNvPr>
          <p:cNvSpPr>
            <a:spLocks noGrp="1"/>
          </p:cNvSpPr>
          <p:nvPr>
            <p:ph type="title"/>
          </p:nvPr>
        </p:nvSpPr>
        <p:spPr>
          <a:xfrm>
            <a:off x="1371600" y="685800"/>
            <a:ext cx="9601200" cy="830245"/>
          </a:xfrm>
        </p:spPr>
        <p:txBody>
          <a:bodyPr/>
          <a:lstStyle/>
          <a:p>
            <a:r>
              <a:rPr lang="en-US" altLang="ja-JP" dirty="0"/>
              <a:t>【</a:t>
            </a:r>
            <a:r>
              <a:rPr kumimoji="1" lang="ja-JP" altLang="en-US" dirty="0"/>
              <a:t>連携型</a:t>
            </a:r>
            <a:r>
              <a:rPr lang="en-US" altLang="ja-JP" dirty="0"/>
              <a:t>】【</a:t>
            </a:r>
            <a:r>
              <a:rPr kumimoji="1" lang="ja-JP" altLang="en-US" dirty="0"/>
              <a:t>一体型</a:t>
            </a:r>
            <a:r>
              <a:rPr lang="en-US" altLang="ja-JP" dirty="0"/>
              <a:t>】</a:t>
            </a:r>
            <a:r>
              <a:rPr kumimoji="1" lang="ja-JP" altLang="en-US" dirty="0"/>
              <a:t>の違い</a:t>
            </a:r>
          </a:p>
        </p:txBody>
      </p:sp>
      <p:pic>
        <p:nvPicPr>
          <p:cNvPr id="1038" name="Picture 14" descr="訪問看護師と利用者のイラスト🎨【フリー素材】｜看護roo![カンゴルー]">
            <a:extLst>
              <a:ext uri="{FF2B5EF4-FFF2-40B4-BE49-F238E27FC236}">
                <a16:creationId xmlns:a16="http://schemas.microsoft.com/office/drawing/2014/main" id="{111CD3BB-36F6-6B25-4684-3D2676653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021" y="4394290"/>
            <a:ext cx="1563744" cy="14859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事務所のイラスト">
            <a:extLst>
              <a:ext uri="{FF2B5EF4-FFF2-40B4-BE49-F238E27FC236}">
                <a16:creationId xmlns:a16="http://schemas.microsoft.com/office/drawing/2014/main" id="{765F71CE-814B-8471-7DDA-41C1A5D15B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6241" y="4273079"/>
            <a:ext cx="1457791" cy="1485900"/>
          </a:xfrm>
          <a:prstGeom prst="rect">
            <a:avLst/>
          </a:prstGeom>
          <a:noFill/>
          <a:extLst>
            <a:ext uri="{909E8E84-426E-40DD-AFC4-6F175D3DCCD1}">
              <a14:hiddenFill xmlns:a14="http://schemas.microsoft.com/office/drawing/2010/main">
                <a:solidFill>
                  <a:srgbClr val="FFFFFF"/>
                </a:solidFill>
              </a14:hiddenFill>
            </a:ext>
          </a:extLst>
        </p:spPr>
      </p:pic>
      <p:sp>
        <p:nvSpPr>
          <p:cNvPr id="10" name="矢印: 上下 9">
            <a:extLst>
              <a:ext uri="{FF2B5EF4-FFF2-40B4-BE49-F238E27FC236}">
                <a16:creationId xmlns:a16="http://schemas.microsoft.com/office/drawing/2014/main" id="{0ABE3173-8D52-C9CA-E879-17748F39DE48}"/>
              </a:ext>
            </a:extLst>
          </p:cNvPr>
          <p:cNvSpPr/>
          <p:nvPr/>
        </p:nvSpPr>
        <p:spPr>
          <a:xfrm rot="16200000">
            <a:off x="3487917" y="4170244"/>
            <a:ext cx="446840" cy="1487152"/>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Picture 14" descr="訪問看護師と利用者のイラスト🎨【フリー素材】｜看護roo![カンゴルー]">
            <a:extLst>
              <a:ext uri="{FF2B5EF4-FFF2-40B4-BE49-F238E27FC236}">
                <a16:creationId xmlns:a16="http://schemas.microsoft.com/office/drawing/2014/main" id="{543E4E1C-7FD4-64BF-5722-D193C710C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22274" y="3134106"/>
            <a:ext cx="1558720" cy="148112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descr="事務所のイラスト">
            <a:extLst>
              <a:ext uri="{FF2B5EF4-FFF2-40B4-BE49-F238E27FC236}">
                <a16:creationId xmlns:a16="http://schemas.microsoft.com/office/drawing/2014/main" id="{D3E84ADE-3F72-FE17-9312-C479A22B5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743" y="3152048"/>
            <a:ext cx="1457791" cy="1485900"/>
          </a:xfrm>
          <a:prstGeom prst="rect">
            <a:avLst/>
          </a:prstGeom>
          <a:noFill/>
          <a:extLst>
            <a:ext uri="{909E8E84-426E-40DD-AFC4-6F175D3DCCD1}">
              <a14:hiddenFill xmlns:a14="http://schemas.microsoft.com/office/drawing/2010/main">
                <a:solidFill>
                  <a:srgbClr val="FFFFFF"/>
                </a:solidFill>
              </a14:hiddenFill>
            </a:ext>
          </a:extLst>
        </p:spPr>
      </p:pic>
      <p:sp>
        <p:nvSpPr>
          <p:cNvPr id="14" name="正方形/長方形 13">
            <a:extLst>
              <a:ext uri="{FF2B5EF4-FFF2-40B4-BE49-F238E27FC236}">
                <a16:creationId xmlns:a16="http://schemas.microsoft.com/office/drawing/2014/main" id="{1571E94E-C42E-84EF-9D5C-733AC946EC6A}"/>
              </a:ext>
            </a:extLst>
          </p:cNvPr>
          <p:cNvSpPr/>
          <p:nvPr/>
        </p:nvSpPr>
        <p:spPr>
          <a:xfrm>
            <a:off x="8484583" y="2745957"/>
            <a:ext cx="3205424" cy="18187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抜出し 14">
            <a:extLst>
              <a:ext uri="{FF2B5EF4-FFF2-40B4-BE49-F238E27FC236}">
                <a16:creationId xmlns:a16="http://schemas.microsoft.com/office/drawing/2014/main" id="{1847B7B2-B568-08F6-F41C-F77A132CD48B}"/>
              </a:ext>
            </a:extLst>
          </p:cNvPr>
          <p:cNvSpPr/>
          <p:nvPr/>
        </p:nvSpPr>
        <p:spPr>
          <a:xfrm>
            <a:off x="8452347" y="1387453"/>
            <a:ext cx="3205424" cy="1328895"/>
          </a:xfrm>
          <a:prstGeom prst="flowChartExtract">
            <a:avLst/>
          </a:prstGeom>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93B83B9-F0CB-58AC-0BA8-DE2DFAEDDA7E}"/>
              </a:ext>
            </a:extLst>
          </p:cNvPr>
          <p:cNvSpPr txBox="1"/>
          <p:nvPr/>
        </p:nvSpPr>
        <p:spPr>
          <a:xfrm>
            <a:off x="3228531" y="4371150"/>
            <a:ext cx="1140011" cy="369332"/>
          </a:xfrm>
          <a:prstGeom prst="rect">
            <a:avLst/>
          </a:prstGeom>
          <a:noFill/>
        </p:spPr>
        <p:txBody>
          <a:bodyPr wrap="square" rtlCol="0">
            <a:spAutoFit/>
          </a:bodyPr>
          <a:lstStyle/>
          <a:p>
            <a:r>
              <a:rPr kumimoji="1" lang="ja-JP" altLang="en-US" dirty="0"/>
              <a:t>連携契約</a:t>
            </a:r>
          </a:p>
        </p:txBody>
      </p:sp>
      <p:sp>
        <p:nvSpPr>
          <p:cNvPr id="17" name="テキスト ボックス 16">
            <a:extLst>
              <a:ext uri="{FF2B5EF4-FFF2-40B4-BE49-F238E27FC236}">
                <a16:creationId xmlns:a16="http://schemas.microsoft.com/office/drawing/2014/main" id="{632041A0-6551-4C05-2AE4-0002104D6D48}"/>
              </a:ext>
            </a:extLst>
          </p:cNvPr>
          <p:cNvSpPr txBox="1"/>
          <p:nvPr/>
        </p:nvSpPr>
        <p:spPr>
          <a:xfrm>
            <a:off x="9057339" y="2313452"/>
            <a:ext cx="2059912" cy="369332"/>
          </a:xfrm>
          <a:prstGeom prst="rect">
            <a:avLst/>
          </a:prstGeom>
          <a:noFill/>
        </p:spPr>
        <p:txBody>
          <a:bodyPr wrap="square" rtlCol="0">
            <a:spAutoFit/>
          </a:bodyPr>
          <a:lstStyle/>
          <a:p>
            <a:r>
              <a:rPr kumimoji="1" lang="en-US" altLang="ja-JP" dirty="0">
                <a:solidFill>
                  <a:srgbClr val="FFFF00"/>
                </a:solidFill>
              </a:rPr>
              <a:t>Link</a:t>
            </a:r>
            <a:r>
              <a:rPr kumimoji="1" lang="ja-JP" altLang="en-US" dirty="0">
                <a:solidFill>
                  <a:srgbClr val="FFFF00"/>
                </a:solidFill>
              </a:rPr>
              <a:t>板橋定期巡回</a:t>
            </a:r>
          </a:p>
        </p:txBody>
      </p:sp>
      <p:sp>
        <p:nvSpPr>
          <p:cNvPr id="18" name="テキスト ボックス 17">
            <a:extLst>
              <a:ext uri="{FF2B5EF4-FFF2-40B4-BE49-F238E27FC236}">
                <a16:creationId xmlns:a16="http://schemas.microsoft.com/office/drawing/2014/main" id="{E48D71AA-BBAE-D0B7-2E08-F68F7079D39A}"/>
              </a:ext>
            </a:extLst>
          </p:cNvPr>
          <p:cNvSpPr txBox="1"/>
          <p:nvPr/>
        </p:nvSpPr>
        <p:spPr>
          <a:xfrm>
            <a:off x="4698736" y="3936666"/>
            <a:ext cx="1457791" cy="369332"/>
          </a:xfrm>
          <a:prstGeom prst="rect">
            <a:avLst/>
          </a:prstGeom>
          <a:noFill/>
        </p:spPr>
        <p:txBody>
          <a:bodyPr wrap="square" rtlCol="0">
            <a:spAutoFit/>
          </a:bodyPr>
          <a:lstStyle/>
          <a:p>
            <a:r>
              <a:rPr kumimoji="1" lang="en-US" altLang="ja-JP" dirty="0">
                <a:solidFill>
                  <a:srgbClr val="00B050"/>
                </a:solidFill>
              </a:rPr>
              <a:t>A</a:t>
            </a:r>
            <a:r>
              <a:rPr kumimoji="1" lang="ja-JP" altLang="en-US" dirty="0">
                <a:solidFill>
                  <a:srgbClr val="00B050"/>
                </a:solidFill>
              </a:rPr>
              <a:t>定期巡回</a:t>
            </a:r>
          </a:p>
        </p:txBody>
      </p:sp>
      <p:sp>
        <p:nvSpPr>
          <p:cNvPr id="19" name="テキスト ボックス 18">
            <a:extLst>
              <a:ext uri="{FF2B5EF4-FFF2-40B4-BE49-F238E27FC236}">
                <a16:creationId xmlns:a16="http://schemas.microsoft.com/office/drawing/2014/main" id="{BA7E4625-5674-6DD6-996A-734FBA4E3E86}"/>
              </a:ext>
            </a:extLst>
          </p:cNvPr>
          <p:cNvSpPr txBox="1"/>
          <p:nvPr/>
        </p:nvSpPr>
        <p:spPr>
          <a:xfrm>
            <a:off x="1334594" y="4007764"/>
            <a:ext cx="1563744" cy="369332"/>
          </a:xfrm>
          <a:prstGeom prst="rect">
            <a:avLst/>
          </a:prstGeom>
          <a:noFill/>
        </p:spPr>
        <p:txBody>
          <a:bodyPr wrap="square" rtlCol="0">
            <a:spAutoFit/>
          </a:bodyPr>
          <a:lstStyle/>
          <a:p>
            <a:r>
              <a:rPr kumimoji="1" lang="en-US" altLang="ja-JP" dirty="0">
                <a:solidFill>
                  <a:srgbClr val="00B050"/>
                </a:solidFill>
              </a:rPr>
              <a:t>B</a:t>
            </a:r>
            <a:r>
              <a:rPr kumimoji="1" lang="ja-JP" altLang="en-US" dirty="0">
                <a:solidFill>
                  <a:srgbClr val="00B050"/>
                </a:solidFill>
              </a:rPr>
              <a:t>訪問看護</a:t>
            </a:r>
            <a:r>
              <a:rPr kumimoji="1" lang="en-US" altLang="ja-JP" dirty="0">
                <a:solidFill>
                  <a:srgbClr val="00B050"/>
                </a:solidFill>
              </a:rPr>
              <a:t>ST</a:t>
            </a:r>
            <a:endParaRPr kumimoji="1" lang="ja-JP" altLang="en-US" dirty="0">
              <a:solidFill>
                <a:srgbClr val="00B050"/>
              </a:solidFill>
            </a:endParaRPr>
          </a:p>
        </p:txBody>
      </p:sp>
      <p:sp>
        <p:nvSpPr>
          <p:cNvPr id="21" name="矢印: 二方向 20">
            <a:extLst>
              <a:ext uri="{FF2B5EF4-FFF2-40B4-BE49-F238E27FC236}">
                <a16:creationId xmlns:a16="http://schemas.microsoft.com/office/drawing/2014/main" id="{8FB0320B-CFAB-D7BF-914C-5C23F33600E8}"/>
              </a:ext>
            </a:extLst>
          </p:cNvPr>
          <p:cNvSpPr/>
          <p:nvPr/>
        </p:nvSpPr>
        <p:spPr>
          <a:xfrm>
            <a:off x="6088449" y="4494022"/>
            <a:ext cx="4814679" cy="643218"/>
          </a:xfrm>
          <a:prstGeom prst="lef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26BB73E6-2274-7256-5F70-251A27A388DC}"/>
              </a:ext>
            </a:extLst>
          </p:cNvPr>
          <p:cNvSpPr txBox="1"/>
          <p:nvPr/>
        </p:nvSpPr>
        <p:spPr>
          <a:xfrm>
            <a:off x="7381314" y="4555816"/>
            <a:ext cx="1292463" cy="369332"/>
          </a:xfrm>
          <a:prstGeom prst="rect">
            <a:avLst/>
          </a:prstGeom>
          <a:noFill/>
        </p:spPr>
        <p:txBody>
          <a:bodyPr wrap="square" rtlCol="0">
            <a:spAutoFit/>
          </a:bodyPr>
          <a:lstStyle/>
          <a:p>
            <a:r>
              <a:rPr kumimoji="1" lang="ja-JP" altLang="en-US" dirty="0"/>
              <a:t>連携契約</a:t>
            </a:r>
          </a:p>
        </p:txBody>
      </p:sp>
      <p:sp>
        <p:nvSpPr>
          <p:cNvPr id="25" name="矢印: 折線 24">
            <a:extLst>
              <a:ext uri="{FF2B5EF4-FFF2-40B4-BE49-F238E27FC236}">
                <a16:creationId xmlns:a16="http://schemas.microsoft.com/office/drawing/2014/main" id="{B5D69EC4-192F-EBDD-9D9A-734A28B33475}"/>
              </a:ext>
            </a:extLst>
          </p:cNvPr>
          <p:cNvSpPr/>
          <p:nvPr/>
        </p:nvSpPr>
        <p:spPr>
          <a:xfrm>
            <a:off x="2503163" y="3242923"/>
            <a:ext cx="6114580" cy="643218"/>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矢印: 下 25">
            <a:extLst>
              <a:ext uri="{FF2B5EF4-FFF2-40B4-BE49-F238E27FC236}">
                <a16:creationId xmlns:a16="http://schemas.microsoft.com/office/drawing/2014/main" id="{30C0C77C-C2D4-3F27-2AF7-9E46763E7E2E}"/>
              </a:ext>
            </a:extLst>
          </p:cNvPr>
          <p:cNvSpPr/>
          <p:nvPr/>
        </p:nvSpPr>
        <p:spPr>
          <a:xfrm>
            <a:off x="2407781" y="3874669"/>
            <a:ext cx="340236" cy="17512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416F49A8-6A0B-2603-DE7D-5D3BD5693B6A}"/>
              </a:ext>
            </a:extLst>
          </p:cNvPr>
          <p:cNvSpPr txBox="1"/>
          <p:nvPr/>
        </p:nvSpPr>
        <p:spPr>
          <a:xfrm>
            <a:off x="9284678" y="2798379"/>
            <a:ext cx="1457790" cy="369332"/>
          </a:xfrm>
          <a:prstGeom prst="rect">
            <a:avLst/>
          </a:prstGeom>
          <a:noFill/>
        </p:spPr>
        <p:txBody>
          <a:bodyPr wrap="square" rtlCol="0">
            <a:spAutoFit/>
          </a:bodyPr>
          <a:lstStyle/>
          <a:p>
            <a:r>
              <a:rPr kumimoji="1" lang="en-US" altLang="ja-JP" dirty="0">
                <a:solidFill>
                  <a:srgbClr val="FF0000"/>
                </a:solidFill>
              </a:rPr>
              <a:t>【</a:t>
            </a:r>
            <a:r>
              <a:rPr kumimoji="1" lang="ja-JP" altLang="en-US" dirty="0">
                <a:solidFill>
                  <a:srgbClr val="FF0000"/>
                </a:solidFill>
              </a:rPr>
              <a:t>一体型</a:t>
            </a:r>
            <a:r>
              <a:rPr kumimoji="1" lang="en-US" altLang="ja-JP" dirty="0">
                <a:solidFill>
                  <a:srgbClr val="FF0000"/>
                </a:solidFill>
              </a:rPr>
              <a:t>】</a:t>
            </a:r>
            <a:endParaRPr kumimoji="1" lang="ja-JP" altLang="en-US" dirty="0">
              <a:solidFill>
                <a:srgbClr val="FF0000"/>
              </a:solidFill>
            </a:endParaRPr>
          </a:p>
        </p:txBody>
      </p:sp>
      <p:sp>
        <p:nvSpPr>
          <p:cNvPr id="28" name="テキスト ボックス 27">
            <a:extLst>
              <a:ext uri="{FF2B5EF4-FFF2-40B4-BE49-F238E27FC236}">
                <a16:creationId xmlns:a16="http://schemas.microsoft.com/office/drawing/2014/main" id="{4130F8CB-D0FA-88CA-2B48-375EBDAEF3B9}"/>
              </a:ext>
            </a:extLst>
          </p:cNvPr>
          <p:cNvSpPr txBox="1"/>
          <p:nvPr/>
        </p:nvSpPr>
        <p:spPr>
          <a:xfrm>
            <a:off x="3085464" y="5510858"/>
            <a:ext cx="2477126" cy="369332"/>
          </a:xfrm>
          <a:prstGeom prst="rect">
            <a:avLst/>
          </a:prstGeom>
          <a:noFill/>
        </p:spPr>
        <p:txBody>
          <a:bodyPr wrap="square" rtlCol="0">
            <a:spAutoFit/>
          </a:bodyPr>
          <a:lstStyle/>
          <a:p>
            <a:r>
              <a:rPr kumimoji="1" lang="en-US" altLang="ja-JP" dirty="0">
                <a:solidFill>
                  <a:srgbClr val="FF0000"/>
                </a:solidFill>
              </a:rPr>
              <a:t>【</a:t>
            </a:r>
            <a:r>
              <a:rPr kumimoji="1" lang="ja-JP" altLang="en-US" dirty="0">
                <a:solidFill>
                  <a:srgbClr val="FF0000"/>
                </a:solidFill>
              </a:rPr>
              <a:t>連携型</a:t>
            </a:r>
            <a:r>
              <a:rPr kumimoji="1" lang="en-US" altLang="ja-JP" dirty="0">
                <a:solidFill>
                  <a:srgbClr val="FF0000"/>
                </a:solidFill>
              </a:rPr>
              <a:t>】</a:t>
            </a:r>
            <a:endParaRPr kumimoji="1" lang="ja-JP" altLang="en-US" dirty="0">
              <a:solidFill>
                <a:srgbClr val="FF0000"/>
              </a:solidFill>
            </a:endParaRPr>
          </a:p>
        </p:txBody>
      </p:sp>
      <p:sp>
        <p:nvSpPr>
          <p:cNvPr id="3" name="テキスト ボックス 2">
            <a:extLst>
              <a:ext uri="{FF2B5EF4-FFF2-40B4-BE49-F238E27FC236}">
                <a16:creationId xmlns:a16="http://schemas.microsoft.com/office/drawing/2014/main" id="{58BC33BA-2BF8-8CC8-9311-FFE371ADFA6A}"/>
              </a:ext>
            </a:extLst>
          </p:cNvPr>
          <p:cNvSpPr txBox="1"/>
          <p:nvPr/>
        </p:nvSpPr>
        <p:spPr>
          <a:xfrm>
            <a:off x="4786596" y="2949428"/>
            <a:ext cx="1219560" cy="369332"/>
          </a:xfrm>
          <a:prstGeom prst="rect">
            <a:avLst/>
          </a:prstGeom>
          <a:noFill/>
        </p:spPr>
        <p:txBody>
          <a:bodyPr wrap="square" rtlCol="0">
            <a:spAutoFit/>
          </a:bodyPr>
          <a:lstStyle/>
          <a:p>
            <a:r>
              <a:rPr kumimoji="1" lang="ja-JP" altLang="en-US" dirty="0"/>
              <a:t>連携契約</a:t>
            </a:r>
          </a:p>
        </p:txBody>
      </p:sp>
    </p:spTree>
    <p:extLst>
      <p:ext uri="{BB962C8B-B14F-4D97-AF65-F5344CB8AC3E}">
        <p14:creationId xmlns:p14="http://schemas.microsoft.com/office/powerpoint/2010/main" val="4156393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6E0B29-C185-68B5-DA69-BC7CBB7AA0E7}"/>
              </a:ext>
            </a:extLst>
          </p:cNvPr>
          <p:cNvSpPr>
            <a:spLocks noGrp="1"/>
          </p:cNvSpPr>
          <p:nvPr>
            <p:ph type="title"/>
          </p:nvPr>
        </p:nvSpPr>
        <p:spPr>
          <a:xfrm>
            <a:off x="1371600" y="685800"/>
            <a:ext cx="9601200" cy="891791"/>
          </a:xfrm>
        </p:spPr>
        <p:txBody>
          <a:bodyPr/>
          <a:lstStyle/>
          <a:p>
            <a:r>
              <a:rPr lang="en-US" altLang="ja-JP" dirty="0"/>
              <a:t>ICT</a:t>
            </a:r>
            <a:r>
              <a:rPr lang="ja-JP" altLang="en-US" dirty="0"/>
              <a:t>の活用</a:t>
            </a:r>
            <a:endParaRPr kumimoji="1" lang="ja-JP" altLang="en-US" dirty="0"/>
          </a:p>
        </p:txBody>
      </p:sp>
      <p:sp>
        <p:nvSpPr>
          <p:cNvPr id="3" name="コンテンツ プレースホルダー 2">
            <a:extLst>
              <a:ext uri="{FF2B5EF4-FFF2-40B4-BE49-F238E27FC236}">
                <a16:creationId xmlns:a16="http://schemas.microsoft.com/office/drawing/2014/main" id="{1993F91F-099B-4050-D66C-0270E5F089E6}"/>
              </a:ext>
            </a:extLst>
          </p:cNvPr>
          <p:cNvSpPr>
            <a:spLocks noGrp="1"/>
          </p:cNvSpPr>
          <p:nvPr>
            <p:ph idx="1"/>
          </p:nvPr>
        </p:nvSpPr>
        <p:spPr>
          <a:xfrm>
            <a:off x="1371600" y="1386673"/>
            <a:ext cx="9601200" cy="4785527"/>
          </a:xfrm>
        </p:spPr>
        <p:txBody>
          <a:bodyPr>
            <a:normAutofit/>
          </a:bodyPr>
          <a:lstStyle/>
          <a:p>
            <a:pPr marL="0" indent="0">
              <a:buNone/>
            </a:pPr>
            <a:endParaRPr lang="en-US" altLang="ja-JP" dirty="0"/>
          </a:p>
          <a:p>
            <a:pPr marL="0" indent="0">
              <a:buNone/>
            </a:pPr>
            <a:r>
              <a:rPr lang="ja-JP" altLang="en-US" dirty="0"/>
              <a:t>定期巡回はコール機の貸し出しや本人・家族の希望にてペットカメラを配置し転倒や便失禁など２４時間を通して随時対応が可能です。</a:t>
            </a:r>
            <a:endParaRPr lang="en-US" altLang="ja-JP" dirty="0"/>
          </a:p>
          <a:p>
            <a:pPr marL="0" indent="0">
              <a:buNone/>
            </a:pPr>
            <a:r>
              <a:rPr lang="ja-JP" altLang="en-US" dirty="0"/>
              <a:t>　家族やケアマネ希望によりパソコンで記録の閲覧ができます。</a:t>
            </a:r>
            <a:endParaRPr lang="en-US" altLang="ja-JP" dirty="0"/>
          </a:p>
        </p:txBody>
      </p:sp>
      <p:pic>
        <p:nvPicPr>
          <p:cNvPr id="1028" name="Picture 4" descr="Amazon.co.jp: For mamorino6 ケース クリア mamorino6 ケース mamorino6 ケース 対応 TPU ...">
            <a:extLst>
              <a:ext uri="{FF2B5EF4-FFF2-40B4-BE49-F238E27FC236}">
                <a16:creationId xmlns:a16="http://schemas.microsoft.com/office/drawing/2014/main" id="{D288C5FB-87D2-AB4C-4B19-A58FF63547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0861" y="4062046"/>
            <a:ext cx="1591853" cy="15951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mazon.co.jp: 【Works with Alexa認定】SwitchBot 防犯カメラ スイッチボット 監視カメラ ペットカメラ Alexa 屋内 カメラ ネットワークカメラ ...">
            <a:extLst>
              <a:ext uri="{FF2B5EF4-FFF2-40B4-BE49-F238E27FC236}">
                <a16:creationId xmlns:a16="http://schemas.microsoft.com/office/drawing/2014/main" id="{D669175F-2355-FCF8-0AF1-6E8803041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461" y="4391129"/>
            <a:ext cx="1268731" cy="1266093"/>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a:extLst>
              <a:ext uri="{FF2B5EF4-FFF2-40B4-BE49-F238E27FC236}">
                <a16:creationId xmlns:a16="http://schemas.microsoft.com/office/drawing/2014/main" id="{B8562241-0482-413C-CE3F-4A6B82B3929E}"/>
              </a:ext>
            </a:extLst>
          </p:cNvPr>
          <p:cNvPicPr>
            <a:picLocks noChangeAspect="1"/>
          </p:cNvPicPr>
          <p:nvPr/>
        </p:nvPicPr>
        <p:blipFill>
          <a:blip r:embed="rId4"/>
          <a:stretch>
            <a:fillRect/>
          </a:stretch>
        </p:blipFill>
        <p:spPr>
          <a:xfrm>
            <a:off x="8626193" y="3845801"/>
            <a:ext cx="1409462" cy="1995010"/>
          </a:xfrm>
          <a:prstGeom prst="rect">
            <a:avLst/>
          </a:prstGeom>
        </p:spPr>
      </p:pic>
    </p:spTree>
    <p:extLst>
      <p:ext uri="{BB962C8B-B14F-4D97-AF65-F5344CB8AC3E}">
        <p14:creationId xmlns:p14="http://schemas.microsoft.com/office/powerpoint/2010/main" val="3787433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F01D35-9049-7412-01F8-4837410BA176}"/>
              </a:ext>
            </a:extLst>
          </p:cNvPr>
          <p:cNvSpPr>
            <a:spLocks noGrp="1"/>
          </p:cNvSpPr>
          <p:nvPr>
            <p:ph type="title"/>
          </p:nvPr>
        </p:nvSpPr>
        <p:spPr/>
        <p:txBody>
          <a:bodyPr/>
          <a:lstStyle/>
          <a:p>
            <a:r>
              <a:rPr kumimoji="1" lang="ja-JP" altLang="en-US" dirty="0"/>
              <a:t>在宅療養生活を考えたとき</a:t>
            </a:r>
          </a:p>
        </p:txBody>
      </p:sp>
      <p:pic>
        <p:nvPicPr>
          <p:cNvPr id="5" name="コンテンツ プレースホルダー 4" descr="泣き顔 (塗りつぶし) 単色塗りつぶし">
            <a:extLst>
              <a:ext uri="{FF2B5EF4-FFF2-40B4-BE49-F238E27FC236}">
                <a16:creationId xmlns:a16="http://schemas.microsoft.com/office/drawing/2014/main" id="{540BABD0-46AC-0CE6-8A63-DC0950145094}"/>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1371600" y="1798158"/>
            <a:ext cx="914400" cy="914400"/>
          </a:xfrm>
        </p:spPr>
      </p:pic>
      <p:sp>
        <p:nvSpPr>
          <p:cNvPr id="6" name="テキスト ボックス 5">
            <a:extLst>
              <a:ext uri="{FF2B5EF4-FFF2-40B4-BE49-F238E27FC236}">
                <a16:creationId xmlns:a16="http://schemas.microsoft.com/office/drawing/2014/main" id="{03A18FF3-48C4-DC76-2692-E6A0582F677C}"/>
              </a:ext>
            </a:extLst>
          </p:cNvPr>
          <p:cNvSpPr txBox="1"/>
          <p:nvPr/>
        </p:nvSpPr>
        <p:spPr>
          <a:xfrm>
            <a:off x="2198077" y="2004672"/>
            <a:ext cx="4501661" cy="707886"/>
          </a:xfrm>
          <a:prstGeom prst="rect">
            <a:avLst/>
          </a:prstGeom>
          <a:noFill/>
        </p:spPr>
        <p:txBody>
          <a:bodyPr wrap="square" rtlCol="0">
            <a:spAutoFit/>
          </a:bodyPr>
          <a:lstStyle/>
          <a:p>
            <a:r>
              <a:rPr kumimoji="1" lang="ja-JP" altLang="en-US" sz="4000" dirty="0"/>
              <a:t>介護力の問題</a:t>
            </a:r>
          </a:p>
        </p:txBody>
      </p:sp>
      <p:sp>
        <p:nvSpPr>
          <p:cNvPr id="7" name="テキスト ボックス 6">
            <a:extLst>
              <a:ext uri="{FF2B5EF4-FFF2-40B4-BE49-F238E27FC236}">
                <a16:creationId xmlns:a16="http://schemas.microsoft.com/office/drawing/2014/main" id="{14CF22D6-3367-46FA-43F1-9401C95707B4}"/>
              </a:ext>
            </a:extLst>
          </p:cNvPr>
          <p:cNvSpPr txBox="1"/>
          <p:nvPr/>
        </p:nvSpPr>
        <p:spPr>
          <a:xfrm>
            <a:off x="1959429" y="2919072"/>
            <a:ext cx="8360228" cy="369332"/>
          </a:xfrm>
          <a:prstGeom prst="rect">
            <a:avLst/>
          </a:prstGeom>
          <a:noFill/>
        </p:spPr>
        <p:txBody>
          <a:bodyPr wrap="square" rtlCol="0">
            <a:spAutoFit/>
          </a:bodyPr>
          <a:lstStyle/>
          <a:p>
            <a:r>
              <a:rPr kumimoji="1" lang="ja-JP" altLang="en-US" dirty="0"/>
              <a:t>高齢者世帯や男性介護、就業中の家族など介護力がなくて自宅へ帰るのが不安</a:t>
            </a:r>
          </a:p>
        </p:txBody>
      </p:sp>
      <p:sp>
        <p:nvSpPr>
          <p:cNvPr id="8" name="テキスト ボックス 7">
            <a:extLst>
              <a:ext uri="{FF2B5EF4-FFF2-40B4-BE49-F238E27FC236}">
                <a16:creationId xmlns:a16="http://schemas.microsoft.com/office/drawing/2014/main" id="{8CA67A01-BF6E-D8F2-EF2E-1B0438F87B63}"/>
              </a:ext>
            </a:extLst>
          </p:cNvPr>
          <p:cNvSpPr txBox="1"/>
          <p:nvPr/>
        </p:nvSpPr>
        <p:spPr>
          <a:xfrm>
            <a:off x="2682910" y="3569597"/>
            <a:ext cx="7385538" cy="2308324"/>
          </a:xfrm>
          <a:prstGeom prst="rect">
            <a:avLst/>
          </a:prstGeom>
          <a:noFill/>
        </p:spPr>
        <p:txBody>
          <a:bodyPr wrap="square" rtlCol="0">
            <a:spAutoFit/>
          </a:bodyPr>
          <a:lstStyle/>
          <a:p>
            <a:r>
              <a:rPr kumimoji="1" lang="ja-JP" altLang="en-US" dirty="0"/>
              <a:t>・排便時のおむつ交換ができない</a:t>
            </a:r>
            <a:endParaRPr kumimoji="1" lang="en-US" altLang="ja-JP" dirty="0"/>
          </a:p>
          <a:p>
            <a:r>
              <a:rPr kumimoji="1" lang="ja-JP" altLang="en-US" dirty="0"/>
              <a:t>・転倒リスク高い</a:t>
            </a:r>
            <a:endParaRPr kumimoji="1" lang="en-US" altLang="ja-JP" dirty="0"/>
          </a:p>
          <a:p>
            <a:r>
              <a:rPr kumimoji="1" lang="ja-JP" altLang="en-US" dirty="0"/>
              <a:t>・医療ケアが必要だけど家族ではできない</a:t>
            </a:r>
            <a:endParaRPr kumimoji="1" lang="en-US" altLang="ja-JP" dirty="0"/>
          </a:p>
          <a:p>
            <a:r>
              <a:rPr kumimoji="1" lang="ja-JP" altLang="en-US" dirty="0"/>
              <a:t>・日中、一人で過ごさせるのは不安</a:t>
            </a:r>
            <a:endParaRPr kumimoji="1" lang="en-US" altLang="ja-JP" dirty="0"/>
          </a:p>
          <a:p>
            <a:r>
              <a:rPr kumimoji="1" lang="ja-JP" altLang="en-US" dirty="0"/>
              <a:t>・服薬コンプライアンスが低い</a:t>
            </a:r>
            <a:endParaRPr kumimoji="1" lang="en-US" altLang="ja-JP" dirty="0"/>
          </a:p>
          <a:p>
            <a:endParaRPr kumimoji="1" lang="en-US" altLang="ja-JP" dirty="0"/>
          </a:p>
          <a:p>
            <a:endParaRPr kumimoji="1" lang="en-US" altLang="ja-JP" dirty="0"/>
          </a:p>
          <a:p>
            <a:endParaRPr kumimoji="1" lang="ja-JP" altLang="en-US" dirty="0"/>
          </a:p>
        </p:txBody>
      </p:sp>
      <p:sp>
        <p:nvSpPr>
          <p:cNvPr id="9" name="矢印: 右 8">
            <a:extLst>
              <a:ext uri="{FF2B5EF4-FFF2-40B4-BE49-F238E27FC236}">
                <a16:creationId xmlns:a16="http://schemas.microsoft.com/office/drawing/2014/main" id="{780BFA68-BB6A-0367-6965-8CEF515E18BA}"/>
              </a:ext>
            </a:extLst>
          </p:cNvPr>
          <p:cNvSpPr/>
          <p:nvPr/>
        </p:nvSpPr>
        <p:spPr>
          <a:xfrm rot="5400000">
            <a:off x="4564789" y="5089164"/>
            <a:ext cx="654356" cy="7253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4BABAD2-1896-540E-5BF6-9976740BC7F9}"/>
              </a:ext>
            </a:extLst>
          </p:cNvPr>
          <p:cNvSpPr txBox="1"/>
          <p:nvPr/>
        </p:nvSpPr>
        <p:spPr>
          <a:xfrm>
            <a:off x="2391507" y="5941367"/>
            <a:ext cx="6792686" cy="461665"/>
          </a:xfrm>
          <a:prstGeom prst="rect">
            <a:avLst/>
          </a:prstGeom>
          <a:noFill/>
        </p:spPr>
        <p:txBody>
          <a:bodyPr wrap="square" rtlCol="0">
            <a:spAutoFit/>
          </a:bodyPr>
          <a:lstStyle/>
          <a:p>
            <a:r>
              <a:rPr kumimoji="1" lang="ja-JP" altLang="en-US" sz="2400" dirty="0">
                <a:solidFill>
                  <a:srgbClr val="FF0000"/>
                </a:solidFill>
              </a:rPr>
              <a:t>定期巡回は日に数回訪問、随時対応ができます</a:t>
            </a:r>
          </a:p>
        </p:txBody>
      </p:sp>
    </p:spTree>
    <p:extLst>
      <p:ext uri="{BB962C8B-B14F-4D97-AF65-F5344CB8AC3E}">
        <p14:creationId xmlns:p14="http://schemas.microsoft.com/office/powerpoint/2010/main" val="2451621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F8F743A7-407E-B40E-0959-9799ADD92F1D}"/>
              </a:ext>
            </a:extLst>
          </p:cNvPr>
          <p:cNvSpPr>
            <a:spLocks noGrp="1"/>
          </p:cNvSpPr>
          <p:nvPr>
            <p:ph type="title"/>
          </p:nvPr>
        </p:nvSpPr>
        <p:spPr/>
        <p:txBody>
          <a:bodyPr>
            <a:normAutofit/>
          </a:bodyPr>
          <a:lstStyle/>
          <a:p>
            <a:pPr rtl="0">
              <a:spcBef>
                <a:spcPts val="0"/>
              </a:spcBef>
              <a:spcAft>
                <a:spcPts val="0"/>
              </a:spcAft>
            </a:pPr>
            <a:r>
              <a:rPr lang="ja-JP" altLang="en-US" b="0" dirty="0">
                <a:effectLst/>
              </a:rPr>
              <a:t>定期巡回</a:t>
            </a:r>
            <a:r>
              <a:rPr lang="ja-JP" altLang="en-US" b="0" dirty="0">
                <a:solidFill>
                  <a:srgbClr val="FF0000"/>
                </a:solidFill>
                <a:effectLst/>
              </a:rPr>
              <a:t>一体型</a:t>
            </a:r>
            <a:r>
              <a:rPr lang="ja-JP" altLang="en-US" b="0" dirty="0">
                <a:effectLst/>
              </a:rPr>
              <a:t>に適した利用者像とは</a:t>
            </a:r>
            <a:br>
              <a:rPr lang="ja-JP" altLang="en-US" dirty="0"/>
            </a:br>
            <a:endParaRPr lang="ja-JP" altLang="en-US" dirty="0"/>
          </a:p>
        </p:txBody>
      </p:sp>
      <p:sp>
        <p:nvSpPr>
          <p:cNvPr id="8" name="コンテンツ プレースホルダー 7">
            <a:extLst>
              <a:ext uri="{FF2B5EF4-FFF2-40B4-BE49-F238E27FC236}">
                <a16:creationId xmlns:a16="http://schemas.microsoft.com/office/drawing/2014/main" id="{AC17DE6E-325A-3522-8B5C-51184AFC263D}"/>
              </a:ext>
            </a:extLst>
          </p:cNvPr>
          <p:cNvSpPr>
            <a:spLocks noGrp="1"/>
          </p:cNvSpPr>
          <p:nvPr>
            <p:ph idx="1"/>
          </p:nvPr>
        </p:nvSpPr>
        <p:spPr>
          <a:xfrm>
            <a:off x="1371600" y="1658679"/>
            <a:ext cx="9601200" cy="4208721"/>
          </a:xfrm>
        </p:spPr>
        <p:txBody>
          <a:bodyPr>
            <a:normAutofit fontScale="92500" lnSpcReduction="10000"/>
          </a:bodyPr>
          <a:lstStyle/>
          <a:p>
            <a:r>
              <a:rPr lang="ja-JP" altLang="en-US" b="0" dirty="0">
                <a:effectLst/>
              </a:rPr>
              <a:t>長期の入院により在宅での生活が予測できないとき</a:t>
            </a:r>
            <a:endParaRPr lang="en-US" altLang="ja-JP" b="0" dirty="0">
              <a:effectLst/>
            </a:endParaRPr>
          </a:p>
          <a:p>
            <a:r>
              <a:rPr lang="ja-JP" altLang="en-US" dirty="0"/>
              <a:t>急な</a:t>
            </a:r>
            <a:r>
              <a:rPr lang="en-US" altLang="ja-JP" dirty="0"/>
              <a:t>ADL</a:t>
            </a:r>
            <a:r>
              <a:rPr lang="ja-JP" altLang="en-US" dirty="0"/>
              <a:t>低下によりプラン変更が必要な時</a:t>
            </a:r>
            <a:endParaRPr lang="en-US" altLang="ja-JP" dirty="0"/>
          </a:p>
          <a:p>
            <a:r>
              <a:rPr lang="ja-JP" altLang="en-US" dirty="0"/>
              <a:t>排便コントロールが必要</a:t>
            </a:r>
            <a:endParaRPr lang="en-US" altLang="ja-JP" dirty="0"/>
          </a:p>
          <a:p>
            <a:r>
              <a:rPr lang="ja-JP" altLang="en-US" dirty="0"/>
              <a:t>転倒、転落繰り返している</a:t>
            </a:r>
            <a:endParaRPr lang="en-US" altLang="ja-JP" dirty="0"/>
          </a:p>
          <a:p>
            <a:r>
              <a:rPr lang="en-US" altLang="ja-JP" dirty="0">
                <a:solidFill>
                  <a:srgbClr val="FF0000"/>
                </a:solidFill>
              </a:rPr>
              <a:t>ALS,</a:t>
            </a:r>
            <a:r>
              <a:rPr lang="ja-JP" altLang="en-US" dirty="0">
                <a:solidFill>
                  <a:srgbClr val="FF0000"/>
                </a:solidFill>
              </a:rPr>
              <a:t>パーキンソン、癌末期など</a:t>
            </a:r>
            <a:r>
              <a:rPr lang="en-US" altLang="ja-JP" dirty="0">
                <a:solidFill>
                  <a:srgbClr val="FF0000"/>
                </a:solidFill>
              </a:rPr>
              <a:t>ADL</a:t>
            </a:r>
            <a:r>
              <a:rPr lang="ja-JP" altLang="en-US" dirty="0">
                <a:solidFill>
                  <a:srgbClr val="FF0000"/>
                </a:solidFill>
              </a:rPr>
              <a:t>低下が予測される方</a:t>
            </a:r>
            <a:endParaRPr lang="en-US" altLang="ja-JP" dirty="0">
              <a:solidFill>
                <a:srgbClr val="FF0000"/>
              </a:solidFill>
            </a:endParaRPr>
          </a:p>
          <a:p>
            <a:r>
              <a:rPr lang="ja-JP" altLang="en-US" dirty="0"/>
              <a:t>認知症のため服薬困難、トイレ誘導が必要な方</a:t>
            </a:r>
            <a:endParaRPr lang="en-US" altLang="ja-JP" dirty="0"/>
          </a:p>
          <a:p>
            <a:r>
              <a:rPr lang="ja-JP" altLang="en-US" dirty="0"/>
              <a:t>男性介護、老老介護、独居、家族が就業中</a:t>
            </a:r>
            <a:endParaRPr lang="en-US" altLang="ja-JP" dirty="0"/>
          </a:p>
          <a:p>
            <a:r>
              <a:rPr lang="ja-JP" altLang="en-US" dirty="0"/>
              <a:t>不安が大きく、電話が頻回の方</a:t>
            </a:r>
            <a:endParaRPr lang="en-US" altLang="ja-JP" dirty="0"/>
          </a:p>
          <a:p>
            <a:r>
              <a:rPr lang="ja-JP" altLang="en-US" dirty="0">
                <a:solidFill>
                  <a:srgbClr val="FF0000"/>
                </a:solidFill>
              </a:rPr>
              <a:t>インスリン注射、胃ろう、痰の吸引、毎日の点滴交換など医療処置が必要な方</a:t>
            </a:r>
            <a:endParaRPr lang="en-US" altLang="ja-JP" dirty="0">
              <a:solidFill>
                <a:srgbClr val="FF0000"/>
              </a:solidFill>
            </a:endParaRPr>
          </a:p>
          <a:p>
            <a:r>
              <a:rPr lang="ja-JP" altLang="en-US" dirty="0"/>
              <a:t>脱水の経験あり飲水補給、室温調整必要など季節に合わせた生活支援</a:t>
            </a:r>
            <a:endParaRPr lang="en-US" altLang="ja-JP" dirty="0"/>
          </a:p>
          <a:p>
            <a:pPr marL="0" indent="0">
              <a:buNone/>
            </a:pPr>
            <a:endParaRPr lang="en-US" altLang="ja-JP" dirty="0"/>
          </a:p>
          <a:p>
            <a:endParaRPr lang="ja-JP" altLang="en-US" dirty="0"/>
          </a:p>
        </p:txBody>
      </p:sp>
    </p:spTree>
    <p:extLst>
      <p:ext uri="{BB962C8B-B14F-4D97-AF65-F5344CB8AC3E}">
        <p14:creationId xmlns:p14="http://schemas.microsoft.com/office/powerpoint/2010/main" val="435508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9C0D14-6721-3D54-7257-28DFDA6A4B6F}"/>
              </a:ext>
            </a:extLst>
          </p:cNvPr>
          <p:cNvSpPr>
            <a:spLocks noGrp="1"/>
          </p:cNvSpPr>
          <p:nvPr>
            <p:ph type="title"/>
          </p:nvPr>
        </p:nvSpPr>
        <p:spPr/>
        <p:txBody>
          <a:bodyPr/>
          <a:lstStyle/>
          <a:p>
            <a:r>
              <a:rPr kumimoji="1" lang="ja-JP" altLang="en-US" dirty="0"/>
              <a:t>利用者の構成</a:t>
            </a:r>
          </a:p>
        </p:txBody>
      </p:sp>
      <p:sp>
        <p:nvSpPr>
          <p:cNvPr id="3" name="テキスト プレースホルダー 2">
            <a:extLst>
              <a:ext uri="{FF2B5EF4-FFF2-40B4-BE49-F238E27FC236}">
                <a16:creationId xmlns:a16="http://schemas.microsoft.com/office/drawing/2014/main" id="{D8CF9324-866C-0AC7-952D-15AAA549CFD5}"/>
              </a:ext>
            </a:extLst>
          </p:cNvPr>
          <p:cNvSpPr>
            <a:spLocks noGrp="1"/>
          </p:cNvSpPr>
          <p:nvPr>
            <p:ph type="body" idx="1"/>
          </p:nvPr>
        </p:nvSpPr>
        <p:spPr/>
        <p:txBody>
          <a:bodyPr/>
          <a:lstStyle/>
          <a:p>
            <a:r>
              <a:rPr lang="ja-JP" altLang="en-US" dirty="0"/>
              <a:t>令和７年８月１日～令和８年１月３１日</a:t>
            </a:r>
            <a:endParaRPr kumimoji="1" lang="ja-JP" altLang="en-US" dirty="0"/>
          </a:p>
        </p:txBody>
      </p:sp>
    </p:spTree>
    <p:extLst>
      <p:ext uri="{BB962C8B-B14F-4D97-AF65-F5344CB8AC3E}">
        <p14:creationId xmlns:p14="http://schemas.microsoft.com/office/powerpoint/2010/main" val="2153445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CA547C-D5A7-A86B-779A-5350B7E6013E}"/>
              </a:ext>
            </a:extLst>
          </p:cNvPr>
          <p:cNvSpPr>
            <a:spLocks noGrp="1"/>
          </p:cNvSpPr>
          <p:nvPr>
            <p:ph type="title"/>
          </p:nvPr>
        </p:nvSpPr>
        <p:spPr>
          <a:xfrm>
            <a:off x="1143000" y="1296236"/>
            <a:ext cx="9875520" cy="669724"/>
          </a:xfrm>
        </p:spPr>
        <p:txBody>
          <a:bodyPr>
            <a:normAutofit fontScale="90000"/>
          </a:bodyPr>
          <a:lstStyle/>
          <a:p>
            <a:endParaRPr kumimoji="1" lang="ja-JP" altLang="en-US" dirty="0"/>
          </a:p>
        </p:txBody>
      </p:sp>
      <p:graphicFrame>
        <p:nvGraphicFramePr>
          <p:cNvPr id="14" name="コンテンツ プレースホルダー 13">
            <a:extLst>
              <a:ext uri="{FF2B5EF4-FFF2-40B4-BE49-F238E27FC236}">
                <a16:creationId xmlns:a16="http://schemas.microsoft.com/office/drawing/2014/main" id="{C3DDAA14-2ABF-D620-6212-0202EA402291}"/>
              </a:ext>
            </a:extLst>
          </p:cNvPr>
          <p:cNvGraphicFramePr>
            <a:graphicFrameLocks noGrp="1"/>
          </p:cNvGraphicFramePr>
          <p:nvPr>
            <p:ph idx="1"/>
            <p:extLst>
              <p:ext uri="{D42A27DB-BD31-4B8C-83A1-F6EECF244321}">
                <p14:modId xmlns:p14="http://schemas.microsoft.com/office/powerpoint/2010/main" val="129999800"/>
              </p:ext>
            </p:extLst>
          </p:nvPr>
        </p:nvGraphicFramePr>
        <p:xfrm>
          <a:off x="1024932" y="1296236"/>
          <a:ext cx="9993585" cy="4952162"/>
        </p:xfrm>
        <a:graphic>
          <a:graphicData uri="http://schemas.openxmlformats.org/drawingml/2006/table">
            <a:tbl>
              <a:tblPr firstRow="1" bandRow="1">
                <a:tableStyleId>{5C22544A-7EE6-4342-B048-85BDC9FD1C3A}</a:tableStyleId>
              </a:tblPr>
              <a:tblGrid>
                <a:gridCol w="1427655">
                  <a:extLst>
                    <a:ext uri="{9D8B030D-6E8A-4147-A177-3AD203B41FA5}">
                      <a16:colId xmlns:a16="http://schemas.microsoft.com/office/drawing/2014/main" val="2486122794"/>
                    </a:ext>
                  </a:extLst>
                </a:gridCol>
                <a:gridCol w="1427655">
                  <a:extLst>
                    <a:ext uri="{9D8B030D-6E8A-4147-A177-3AD203B41FA5}">
                      <a16:colId xmlns:a16="http://schemas.microsoft.com/office/drawing/2014/main" val="2560428105"/>
                    </a:ext>
                  </a:extLst>
                </a:gridCol>
                <a:gridCol w="1427655">
                  <a:extLst>
                    <a:ext uri="{9D8B030D-6E8A-4147-A177-3AD203B41FA5}">
                      <a16:colId xmlns:a16="http://schemas.microsoft.com/office/drawing/2014/main" val="291175545"/>
                    </a:ext>
                  </a:extLst>
                </a:gridCol>
                <a:gridCol w="1427655">
                  <a:extLst>
                    <a:ext uri="{9D8B030D-6E8A-4147-A177-3AD203B41FA5}">
                      <a16:colId xmlns:a16="http://schemas.microsoft.com/office/drawing/2014/main" val="2123157708"/>
                    </a:ext>
                  </a:extLst>
                </a:gridCol>
                <a:gridCol w="1427655">
                  <a:extLst>
                    <a:ext uri="{9D8B030D-6E8A-4147-A177-3AD203B41FA5}">
                      <a16:colId xmlns:a16="http://schemas.microsoft.com/office/drawing/2014/main" val="1816306579"/>
                    </a:ext>
                  </a:extLst>
                </a:gridCol>
                <a:gridCol w="1427655">
                  <a:extLst>
                    <a:ext uri="{9D8B030D-6E8A-4147-A177-3AD203B41FA5}">
                      <a16:colId xmlns:a16="http://schemas.microsoft.com/office/drawing/2014/main" val="579215798"/>
                    </a:ext>
                  </a:extLst>
                </a:gridCol>
                <a:gridCol w="1427655">
                  <a:extLst>
                    <a:ext uri="{9D8B030D-6E8A-4147-A177-3AD203B41FA5}">
                      <a16:colId xmlns:a16="http://schemas.microsoft.com/office/drawing/2014/main" val="1789442458"/>
                    </a:ext>
                  </a:extLst>
                </a:gridCol>
              </a:tblGrid>
              <a:tr h="596525">
                <a:tc>
                  <a:txBody>
                    <a:bodyPr/>
                    <a:lstStyle/>
                    <a:p>
                      <a:pPr algn="ctr"/>
                      <a:endParaRPr kumimoji="1" lang="ja-JP" altLang="en-US"/>
                    </a:p>
                  </a:txBody>
                  <a:tcPr/>
                </a:tc>
                <a:tc>
                  <a:txBody>
                    <a:bodyPr/>
                    <a:lstStyle/>
                    <a:p>
                      <a:pPr algn="ctr"/>
                      <a:r>
                        <a:rPr kumimoji="1" lang="ja-JP" altLang="en-US" dirty="0"/>
                        <a:t>Ｒ７．８月</a:t>
                      </a:r>
                    </a:p>
                  </a:txBody>
                  <a:tcPr/>
                </a:tc>
                <a:tc>
                  <a:txBody>
                    <a:bodyPr/>
                    <a:lstStyle/>
                    <a:p>
                      <a:pPr algn="ctr"/>
                      <a:r>
                        <a:rPr kumimoji="1" lang="ja-JP" altLang="en-US" dirty="0"/>
                        <a:t>Ｒ７．９月</a:t>
                      </a:r>
                    </a:p>
                  </a:txBody>
                  <a:tcPr/>
                </a:tc>
                <a:tc>
                  <a:txBody>
                    <a:bodyPr/>
                    <a:lstStyle/>
                    <a:p>
                      <a:pPr algn="ctr"/>
                      <a:r>
                        <a:rPr kumimoji="1" lang="ja-JP" altLang="en-US" dirty="0"/>
                        <a:t>Ｒ７．１０</a:t>
                      </a:r>
                    </a:p>
                  </a:txBody>
                  <a:tcPr/>
                </a:tc>
                <a:tc>
                  <a:txBody>
                    <a:bodyPr/>
                    <a:lstStyle/>
                    <a:p>
                      <a:pPr algn="ctr"/>
                      <a:r>
                        <a:rPr kumimoji="1" lang="ja-JP" altLang="en-US" dirty="0"/>
                        <a:t>Ｒ７．１１</a:t>
                      </a:r>
                    </a:p>
                  </a:txBody>
                  <a:tcPr/>
                </a:tc>
                <a:tc>
                  <a:txBody>
                    <a:bodyPr/>
                    <a:lstStyle/>
                    <a:p>
                      <a:pPr algn="ctr"/>
                      <a:r>
                        <a:rPr kumimoji="1" lang="ja-JP" altLang="en-US" dirty="0"/>
                        <a:t>Ｒ７．１２</a:t>
                      </a:r>
                    </a:p>
                  </a:txBody>
                  <a:tcPr/>
                </a:tc>
                <a:tc>
                  <a:txBody>
                    <a:bodyPr/>
                    <a:lstStyle/>
                    <a:p>
                      <a:pPr algn="ctr"/>
                      <a:r>
                        <a:rPr kumimoji="1" lang="ja-JP" altLang="en-US" dirty="0"/>
                        <a:t>Ｒ８．１</a:t>
                      </a:r>
                    </a:p>
                  </a:txBody>
                  <a:tcPr/>
                </a:tc>
                <a:extLst>
                  <a:ext uri="{0D108BD9-81ED-4DB2-BD59-A6C34878D82A}">
                    <a16:rowId xmlns:a16="http://schemas.microsoft.com/office/drawing/2014/main" val="3519569151"/>
                  </a:ext>
                </a:extLst>
              </a:tr>
              <a:tr h="596525">
                <a:tc>
                  <a:txBody>
                    <a:bodyPr/>
                    <a:lstStyle/>
                    <a:p>
                      <a:pPr algn="ctr"/>
                      <a:r>
                        <a:rPr kumimoji="1" lang="ja-JP" altLang="en-US" dirty="0"/>
                        <a:t>新規利用者</a:t>
                      </a:r>
                      <a:endParaRPr kumimoji="1" lang="en-US" altLang="ja-JP" dirty="0"/>
                    </a:p>
                  </a:txBody>
                  <a:tcPr/>
                </a:tc>
                <a:tc>
                  <a:txBody>
                    <a:bodyPr/>
                    <a:lstStyle/>
                    <a:p>
                      <a:pPr algn="ctr"/>
                      <a:r>
                        <a:rPr kumimoji="1" lang="ja-JP" altLang="en-US" dirty="0"/>
                        <a:t>１</a:t>
                      </a:r>
                      <a:endParaRPr kumimoji="1" lang="en-US" altLang="ja-JP" dirty="0"/>
                    </a:p>
                  </a:txBody>
                  <a:tcPr/>
                </a:tc>
                <a:tc>
                  <a:txBody>
                    <a:bodyPr/>
                    <a:lstStyle/>
                    <a:p>
                      <a:pPr algn="ctr"/>
                      <a:r>
                        <a:rPr kumimoji="1" lang="ja-JP" altLang="en-US" dirty="0"/>
                        <a:t>１</a:t>
                      </a:r>
                    </a:p>
                  </a:txBody>
                  <a:tcPr/>
                </a:tc>
                <a:tc>
                  <a:txBody>
                    <a:bodyPr/>
                    <a:lstStyle/>
                    <a:p>
                      <a:pPr algn="ctr"/>
                      <a:r>
                        <a:rPr kumimoji="1" lang="ja-JP" altLang="en-US" dirty="0"/>
                        <a:t>５</a:t>
                      </a:r>
                    </a:p>
                  </a:txBody>
                  <a:tcPr/>
                </a:tc>
                <a:tc>
                  <a:txBody>
                    <a:bodyPr/>
                    <a:lstStyle/>
                    <a:p>
                      <a:pPr algn="ctr"/>
                      <a:r>
                        <a:rPr kumimoji="1" lang="ja-JP" altLang="en-US" dirty="0"/>
                        <a:t>１</a:t>
                      </a:r>
                    </a:p>
                  </a:txBody>
                  <a:tcPr/>
                </a:tc>
                <a:tc>
                  <a:txBody>
                    <a:bodyPr/>
                    <a:lstStyle/>
                    <a:p>
                      <a:pPr algn="ctr"/>
                      <a:r>
                        <a:rPr kumimoji="1" lang="ja-JP" altLang="en-US" dirty="0"/>
                        <a:t>４</a:t>
                      </a:r>
                    </a:p>
                  </a:txBody>
                  <a:tcPr/>
                </a:tc>
                <a:tc>
                  <a:txBody>
                    <a:bodyPr/>
                    <a:lstStyle/>
                    <a:p>
                      <a:pPr algn="ctr"/>
                      <a:r>
                        <a:rPr kumimoji="1" lang="ja-JP" altLang="en-US" dirty="0"/>
                        <a:t>１</a:t>
                      </a:r>
                      <a:endParaRPr kumimoji="1" lang="en-US" altLang="ja-JP" dirty="0"/>
                    </a:p>
                  </a:txBody>
                  <a:tcPr/>
                </a:tc>
                <a:extLst>
                  <a:ext uri="{0D108BD9-81ED-4DB2-BD59-A6C34878D82A}">
                    <a16:rowId xmlns:a16="http://schemas.microsoft.com/office/drawing/2014/main" val="3812776860"/>
                  </a:ext>
                </a:extLst>
              </a:tr>
              <a:tr h="596525">
                <a:tc>
                  <a:txBody>
                    <a:bodyPr/>
                    <a:lstStyle/>
                    <a:p>
                      <a:pPr algn="ctr"/>
                      <a:r>
                        <a:rPr kumimoji="1" lang="ja-JP" altLang="en-US" dirty="0"/>
                        <a:t>終了利用者</a:t>
                      </a:r>
                    </a:p>
                  </a:txBody>
                  <a:tcPr/>
                </a:tc>
                <a:tc>
                  <a:txBody>
                    <a:bodyPr/>
                    <a:lstStyle/>
                    <a:p>
                      <a:pPr algn="ctr"/>
                      <a:r>
                        <a:rPr kumimoji="1" lang="ja-JP" altLang="en-US" dirty="0"/>
                        <a:t>１</a:t>
                      </a:r>
                    </a:p>
                  </a:txBody>
                  <a:tcPr/>
                </a:tc>
                <a:tc>
                  <a:txBody>
                    <a:bodyPr/>
                    <a:lstStyle/>
                    <a:p>
                      <a:pPr algn="ctr"/>
                      <a:r>
                        <a:rPr kumimoji="1" lang="ja-JP" altLang="en-US" dirty="0"/>
                        <a:t>２</a:t>
                      </a:r>
                    </a:p>
                  </a:txBody>
                  <a:tcPr/>
                </a:tc>
                <a:tc>
                  <a:txBody>
                    <a:bodyPr/>
                    <a:lstStyle/>
                    <a:p>
                      <a:pPr algn="ctr"/>
                      <a:r>
                        <a:rPr kumimoji="1" lang="ja-JP" altLang="en-US" dirty="0"/>
                        <a:t>１</a:t>
                      </a:r>
                    </a:p>
                  </a:txBody>
                  <a:tcPr/>
                </a:tc>
                <a:tc>
                  <a:txBody>
                    <a:bodyPr/>
                    <a:lstStyle/>
                    <a:p>
                      <a:pPr algn="ctr"/>
                      <a:r>
                        <a:rPr kumimoji="1" lang="ja-JP" altLang="en-US" dirty="0"/>
                        <a:t>２</a:t>
                      </a:r>
                    </a:p>
                  </a:txBody>
                  <a:tcPr/>
                </a:tc>
                <a:tc>
                  <a:txBody>
                    <a:bodyPr/>
                    <a:lstStyle/>
                    <a:p>
                      <a:pPr algn="ctr"/>
                      <a:r>
                        <a:rPr kumimoji="1" lang="ja-JP" altLang="en-US" dirty="0"/>
                        <a:t>１</a:t>
                      </a:r>
                    </a:p>
                  </a:txBody>
                  <a:tcPr/>
                </a:tc>
                <a:tc>
                  <a:txBody>
                    <a:bodyPr/>
                    <a:lstStyle/>
                    <a:p>
                      <a:pPr algn="ctr"/>
                      <a:r>
                        <a:rPr kumimoji="1" lang="ja-JP" altLang="en-US" dirty="0"/>
                        <a:t>３</a:t>
                      </a:r>
                    </a:p>
                  </a:txBody>
                  <a:tcPr/>
                </a:tc>
                <a:extLst>
                  <a:ext uri="{0D108BD9-81ED-4DB2-BD59-A6C34878D82A}">
                    <a16:rowId xmlns:a16="http://schemas.microsoft.com/office/drawing/2014/main" val="3830285098"/>
                  </a:ext>
                </a:extLst>
              </a:tr>
              <a:tr h="596525">
                <a:tc>
                  <a:txBody>
                    <a:bodyPr/>
                    <a:lstStyle/>
                    <a:p>
                      <a:pPr algn="ctr"/>
                      <a:r>
                        <a:rPr kumimoji="1" lang="ja-JP" altLang="en-US" dirty="0"/>
                        <a:t>合計利用者</a:t>
                      </a:r>
                      <a:endParaRPr kumimoji="1" lang="en-US" altLang="ja-JP" dirty="0"/>
                    </a:p>
                  </a:txBody>
                  <a:tcPr/>
                </a:tc>
                <a:tc>
                  <a:txBody>
                    <a:bodyPr/>
                    <a:lstStyle/>
                    <a:p>
                      <a:pPr algn="ctr"/>
                      <a:r>
                        <a:rPr kumimoji="1" lang="ja-JP" altLang="en-US" dirty="0"/>
                        <a:t>２５</a:t>
                      </a:r>
                    </a:p>
                  </a:txBody>
                  <a:tcPr/>
                </a:tc>
                <a:tc>
                  <a:txBody>
                    <a:bodyPr/>
                    <a:lstStyle/>
                    <a:p>
                      <a:pPr algn="ctr"/>
                      <a:r>
                        <a:rPr kumimoji="1" lang="ja-JP" altLang="en-US" dirty="0"/>
                        <a:t>２４</a:t>
                      </a:r>
                    </a:p>
                  </a:txBody>
                  <a:tcPr/>
                </a:tc>
                <a:tc>
                  <a:txBody>
                    <a:bodyPr/>
                    <a:lstStyle/>
                    <a:p>
                      <a:pPr algn="ctr"/>
                      <a:r>
                        <a:rPr kumimoji="1" lang="ja-JP" altLang="en-US" dirty="0"/>
                        <a:t>２８</a:t>
                      </a:r>
                    </a:p>
                  </a:txBody>
                  <a:tcPr/>
                </a:tc>
                <a:tc>
                  <a:txBody>
                    <a:bodyPr/>
                    <a:lstStyle/>
                    <a:p>
                      <a:pPr algn="ctr"/>
                      <a:r>
                        <a:rPr kumimoji="1" lang="ja-JP" altLang="en-US" dirty="0"/>
                        <a:t>２７</a:t>
                      </a:r>
                    </a:p>
                  </a:txBody>
                  <a:tcPr/>
                </a:tc>
                <a:tc>
                  <a:txBody>
                    <a:bodyPr/>
                    <a:lstStyle/>
                    <a:p>
                      <a:pPr algn="ctr"/>
                      <a:r>
                        <a:rPr kumimoji="1" lang="ja-JP" altLang="en-US" dirty="0"/>
                        <a:t>３０</a:t>
                      </a:r>
                    </a:p>
                  </a:txBody>
                  <a:tcPr/>
                </a:tc>
                <a:tc>
                  <a:txBody>
                    <a:bodyPr/>
                    <a:lstStyle/>
                    <a:p>
                      <a:pPr algn="ctr"/>
                      <a:r>
                        <a:rPr kumimoji="1" lang="ja-JP" altLang="en-US" dirty="0"/>
                        <a:t>２８</a:t>
                      </a:r>
                    </a:p>
                  </a:txBody>
                  <a:tcPr/>
                </a:tc>
                <a:extLst>
                  <a:ext uri="{0D108BD9-81ED-4DB2-BD59-A6C34878D82A}">
                    <a16:rowId xmlns:a16="http://schemas.microsoft.com/office/drawing/2014/main" val="2651639245"/>
                  </a:ext>
                </a:extLst>
              </a:tr>
              <a:tr h="596525">
                <a:tc>
                  <a:txBody>
                    <a:bodyPr/>
                    <a:lstStyle/>
                    <a:p>
                      <a:pPr algn="ctr"/>
                      <a:r>
                        <a:rPr kumimoji="1" lang="ja-JP" altLang="en-US" dirty="0"/>
                        <a:t>平均介護度</a:t>
                      </a:r>
                      <a:endParaRPr kumimoji="1" lang="en-US" altLang="ja-JP" dirty="0"/>
                    </a:p>
                  </a:txBody>
                  <a:tcPr/>
                </a:tc>
                <a:tc>
                  <a:txBody>
                    <a:bodyPr/>
                    <a:lstStyle/>
                    <a:p>
                      <a:pPr algn="ctr"/>
                      <a:r>
                        <a:rPr kumimoji="1" lang="ja-JP" altLang="en-US" dirty="0"/>
                        <a:t>３．４５</a:t>
                      </a:r>
                    </a:p>
                  </a:txBody>
                  <a:tcPr/>
                </a:tc>
                <a:tc>
                  <a:txBody>
                    <a:bodyPr/>
                    <a:lstStyle/>
                    <a:p>
                      <a:pPr algn="ctr"/>
                      <a:r>
                        <a:rPr kumimoji="1" lang="ja-JP" altLang="en-US" dirty="0"/>
                        <a:t>３．４５</a:t>
                      </a:r>
                    </a:p>
                  </a:txBody>
                  <a:tcPr/>
                </a:tc>
                <a:tc>
                  <a:txBody>
                    <a:bodyPr/>
                    <a:lstStyle/>
                    <a:p>
                      <a:pPr algn="ctr"/>
                      <a:r>
                        <a:rPr kumimoji="1" lang="ja-JP" altLang="en-US" dirty="0"/>
                        <a:t>３．５７</a:t>
                      </a:r>
                    </a:p>
                  </a:txBody>
                  <a:tcPr/>
                </a:tc>
                <a:tc>
                  <a:txBody>
                    <a:bodyPr/>
                    <a:lstStyle/>
                    <a:p>
                      <a:pPr algn="ctr"/>
                      <a:r>
                        <a:rPr kumimoji="1" lang="ja-JP" altLang="en-US" dirty="0"/>
                        <a:t>３．６３</a:t>
                      </a:r>
                    </a:p>
                  </a:txBody>
                  <a:tcPr/>
                </a:tc>
                <a:tc>
                  <a:txBody>
                    <a:bodyPr/>
                    <a:lstStyle/>
                    <a:p>
                      <a:pPr algn="ctr"/>
                      <a:r>
                        <a:rPr kumimoji="1" lang="ja-JP" altLang="en-US" dirty="0"/>
                        <a:t>３．６２</a:t>
                      </a:r>
                    </a:p>
                  </a:txBody>
                  <a:tcPr/>
                </a:tc>
                <a:tc>
                  <a:txBody>
                    <a:bodyPr/>
                    <a:lstStyle/>
                    <a:p>
                      <a:pPr algn="ctr"/>
                      <a:r>
                        <a:rPr kumimoji="1" lang="ja-JP" altLang="en-US" dirty="0"/>
                        <a:t>３．６１</a:t>
                      </a:r>
                    </a:p>
                  </a:txBody>
                  <a:tcPr/>
                </a:tc>
                <a:extLst>
                  <a:ext uri="{0D108BD9-81ED-4DB2-BD59-A6C34878D82A}">
                    <a16:rowId xmlns:a16="http://schemas.microsoft.com/office/drawing/2014/main" val="2785842937"/>
                  </a:ext>
                </a:extLst>
              </a:tr>
              <a:tr h="776487">
                <a:tc>
                  <a:txBody>
                    <a:bodyPr/>
                    <a:lstStyle/>
                    <a:p>
                      <a:pPr algn="ctr"/>
                      <a:r>
                        <a:rPr kumimoji="1" lang="ja-JP" altLang="en-US" dirty="0"/>
                        <a:t>平均年齢</a:t>
                      </a:r>
                    </a:p>
                  </a:txBody>
                  <a:tcPr/>
                </a:tc>
                <a:tc>
                  <a:txBody>
                    <a:bodyPr/>
                    <a:lstStyle/>
                    <a:p>
                      <a:pPr algn="ctr"/>
                      <a:r>
                        <a:rPr kumimoji="1" lang="ja-JP" altLang="en-US" dirty="0"/>
                        <a:t>８５．５</a:t>
                      </a:r>
                    </a:p>
                  </a:txBody>
                  <a:tcPr/>
                </a:tc>
                <a:tc>
                  <a:txBody>
                    <a:bodyPr/>
                    <a:lstStyle/>
                    <a:p>
                      <a:pPr algn="ctr"/>
                      <a:r>
                        <a:rPr kumimoji="1" lang="ja-JP" altLang="en-US" dirty="0"/>
                        <a:t>８５．４２</a:t>
                      </a:r>
                    </a:p>
                  </a:txBody>
                  <a:tcPr/>
                </a:tc>
                <a:tc>
                  <a:txBody>
                    <a:bodyPr/>
                    <a:lstStyle/>
                    <a:p>
                      <a:pPr algn="ctr"/>
                      <a:r>
                        <a:rPr kumimoji="1" lang="ja-JP" altLang="en-US" dirty="0"/>
                        <a:t>８４．７９</a:t>
                      </a:r>
                    </a:p>
                  </a:txBody>
                  <a:tcPr/>
                </a:tc>
                <a:tc>
                  <a:txBody>
                    <a:bodyPr/>
                    <a:lstStyle/>
                    <a:p>
                      <a:pPr algn="ctr"/>
                      <a:r>
                        <a:rPr kumimoji="1" lang="ja-JP" altLang="en-US" dirty="0"/>
                        <a:t>８４．５７</a:t>
                      </a:r>
                    </a:p>
                  </a:txBody>
                  <a:tcPr/>
                </a:tc>
                <a:tc>
                  <a:txBody>
                    <a:bodyPr/>
                    <a:lstStyle/>
                    <a:p>
                      <a:pPr algn="ctr"/>
                      <a:r>
                        <a:rPr kumimoji="1" lang="ja-JP" altLang="en-US" dirty="0"/>
                        <a:t>８１．９４</a:t>
                      </a:r>
                    </a:p>
                  </a:txBody>
                  <a:tcPr/>
                </a:tc>
                <a:tc>
                  <a:txBody>
                    <a:bodyPr/>
                    <a:lstStyle/>
                    <a:p>
                      <a:pPr algn="ctr"/>
                      <a:r>
                        <a:rPr kumimoji="1" lang="ja-JP" altLang="en-US" dirty="0"/>
                        <a:t>８３．１３</a:t>
                      </a:r>
                      <a:endParaRPr kumimoji="1" lang="en-US" altLang="ja-JP" dirty="0"/>
                    </a:p>
                    <a:p>
                      <a:pPr algn="ctr"/>
                      <a:endParaRPr kumimoji="1" lang="ja-JP" altLang="en-US" dirty="0"/>
                    </a:p>
                  </a:txBody>
                  <a:tcPr/>
                </a:tc>
                <a:extLst>
                  <a:ext uri="{0D108BD9-81ED-4DB2-BD59-A6C34878D82A}">
                    <a16:rowId xmlns:a16="http://schemas.microsoft.com/office/drawing/2014/main" val="2403308636"/>
                  </a:ext>
                </a:extLst>
              </a:tr>
              <a:tr h="596525">
                <a:tc>
                  <a:txBody>
                    <a:bodyPr/>
                    <a:lstStyle/>
                    <a:p>
                      <a:pPr algn="ctr"/>
                      <a:r>
                        <a:rPr kumimoji="1" lang="ja-JP" altLang="en-US" dirty="0"/>
                        <a:t>コール数</a:t>
                      </a:r>
                    </a:p>
                  </a:txBody>
                  <a:tcPr/>
                </a:tc>
                <a:tc>
                  <a:txBody>
                    <a:bodyPr/>
                    <a:lstStyle/>
                    <a:p>
                      <a:pPr algn="ctr"/>
                      <a:r>
                        <a:rPr kumimoji="1" lang="ja-JP" altLang="en-US" dirty="0"/>
                        <a:t>１１５</a:t>
                      </a:r>
                    </a:p>
                  </a:txBody>
                  <a:tcPr/>
                </a:tc>
                <a:tc>
                  <a:txBody>
                    <a:bodyPr/>
                    <a:lstStyle/>
                    <a:p>
                      <a:pPr algn="ctr"/>
                      <a:r>
                        <a:rPr kumimoji="1" lang="ja-JP" altLang="en-US" dirty="0"/>
                        <a:t>８９</a:t>
                      </a:r>
                    </a:p>
                  </a:txBody>
                  <a:tcPr/>
                </a:tc>
                <a:tc>
                  <a:txBody>
                    <a:bodyPr/>
                    <a:lstStyle/>
                    <a:p>
                      <a:pPr algn="ctr"/>
                      <a:r>
                        <a:rPr kumimoji="1" lang="ja-JP" altLang="en-US" dirty="0"/>
                        <a:t>９７</a:t>
                      </a:r>
                    </a:p>
                  </a:txBody>
                  <a:tcPr/>
                </a:tc>
                <a:tc>
                  <a:txBody>
                    <a:bodyPr/>
                    <a:lstStyle/>
                    <a:p>
                      <a:pPr algn="ctr"/>
                      <a:r>
                        <a:rPr kumimoji="1" lang="ja-JP" altLang="en-US" dirty="0"/>
                        <a:t>１２９</a:t>
                      </a:r>
                    </a:p>
                  </a:txBody>
                  <a:tcPr/>
                </a:tc>
                <a:tc>
                  <a:txBody>
                    <a:bodyPr/>
                    <a:lstStyle/>
                    <a:p>
                      <a:pPr algn="ctr"/>
                      <a:r>
                        <a:rPr kumimoji="1" lang="ja-JP" altLang="en-US" dirty="0"/>
                        <a:t>２２６</a:t>
                      </a:r>
                    </a:p>
                  </a:txBody>
                  <a:tcPr/>
                </a:tc>
                <a:tc>
                  <a:txBody>
                    <a:bodyPr/>
                    <a:lstStyle/>
                    <a:p>
                      <a:pPr algn="ctr"/>
                      <a:r>
                        <a:rPr kumimoji="1" lang="ja-JP" altLang="en-US" dirty="0"/>
                        <a:t>２７４</a:t>
                      </a:r>
                    </a:p>
                  </a:txBody>
                  <a:tcPr/>
                </a:tc>
                <a:extLst>
                  <a:ext uri="{0D108BD9-81ED-4DB2-BD59-A6C34878D82A}">
                    <a16:rowId xmlns:a16="http://schemas.microsoft.com/office/drawing/2014/main" val="601051938"/>
                  </a:ext>
                </a:extLst>
              </a:tr>
              <a:tr h="596525">
                <a:tc>
                  <a:txBody>
                    <a:bodyPr/>
                    <a:lstStyle/>
                    <a:p>
                      <a:pPr algn="ctr"/>
                      <a:r>
                        <a:rPr kumimoji="1" lang="ja-JP" altLang="en-US" dirty="0"/>
                        <a:t>随時対応</a:t>
                      </a:r>
                    </a:p>
                  </a:txBody>
                  <a:tcPr/>
                </a:tc>
                <a:tc>
                  <a:txBody>
                    <a:bodyPr/>
                    <a:lstStyle/>
                    <a:p>
                      <a:pPr algn="ctr"/>
                      <a:r>
                        <a:rPr kumimoji="1" lang="ja-JP" altLang="en-US" dirty="0"/>
                        <a:t>４４</a:t>
                      </a:r>
                    </a:p>
                  </a:txBody>
                  <a:tcPr/>
                </a:tc>
                <a:tc>
                  <a:txBody>
                    <a:bodyPr/>
                    <a:lstStyle/>
                    <a:p>
                      <a:pPr algn="ctr"/>
                      <a:r>
                        <a:rPr kumimoji="1" lang="ja-JP" altLang="en-US" dirty="0"/>
                        <a:t>３８</a:t>
                      </a:r>
                    </a:p>
                  </a:txBody>
                  <a:tcPr/>
                </a:tc>
                <a:tc>
                  <a:txBody>
                    <a:bodyPr/>
                    <a:lstStyle/>
                    <a:p>
                      <a:pPr algn="ctr"/>
                      <a:r>
                        <a:rPr kumimoji="1" lang="ja-JP" altLang="en-US" dirty="0"/>
                        <a:t>５５</a:t>
                      </a:r>
                    </a:p>
                  </a:txBody>
                  <a:tcPr/>
                </a:tc>
                <a:tc>
                  <a:txBody>
                    <a:bodyPr/>
                    <a:lstStyle/>
                    <a:p>
                      <a:pPr algn="ctr"/>
                      <a:r>
                        <a:rPr kumimoji="1" lang="ja-JP" altLang="en-US" dirty="0"/>
                        <a:t>６１</a:t>
                      </a:r>
                    </a:p>
                  </a:txBody>
                  <a:tcPr/>
                </a:tc>
                <a:tc>
                  <a:txBody>
                    <a:bodyPr/>
                    <a:lstStyle/>
                    <a:p>
                      <a:pPr algn="ctr"/>
                      <a:r>
                        <a:rPr kumimoji="1" lang="ja-JP" altLang="en-US" dirty="0"/>
                        <a:t>６１</a:t>
                      </a:r>
                    </a:p>
                  </a:txBody>
                  <a:tcPr/>
                </a:tc>
                <a:tc>
                  <a:txBody>
                    <a:bodyPr/>
                    <a:lstStyle/>
                    <a:p>
                      <a:pPr algn="ctr"/>
                      <a:r>
                        <a:rPr kumimoji="1" lang="ja-JP" altLang="en-US" dirty="0"/>
                        <a:t>３４</a:t>
                      </a:r>
                    </a:p>
                  </a:txBody>
                  <a:tcPr/>
                </a:tc>
                <a:extLst>
                  <a:ext uri="{0D108BD9-81ED-4DB2-BD59-A6C34878D82A}">
                    <a16:rowId xmlns:a16="http://schemas.microsoft.com/office/drawing/2014/main" val="2479254571"/>
                  </a:ext>
                </a:extLst>
              </a:tr>
            </a:tbl>
          </a:graphicData>
        </a:graphic>
      </p:graphicFrame>
    </p:spTree>
    <p:extLst>
      <p:ext uri="{BB962C8B-B14F-4D97-AF65-F5344CB8AC3E}">
        <p14:creationId xmlns:p14="http://schemas.microsoft.com/office/powerpoint/2010/main" val="1389525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7983B7-99E9-4F98-C360-40EE14ACF424}"/>
              </a:ext>
            </a:extLst>
          </p:cNvPr>
          <p:cNvSpPr>
            <a:spLocks noGrp="1"/>
          </p:cNvSpPr>
          <p:nvPr>
            <p:ph type="title"/>
          </p:nvPr>
        </p:nvSpPr>
        <p:spPr/>
        <p:txBody>
          <a:bodyPr/>
          <a:lstStyle/>
          <a:p>
            <a:r>
              <a:rPr kumimoji="1" lang="ja-JP" altLang="en-US" dirty="0"/>
              <a:t>要介護度別</a:t>
            </a:r>
          </a:p>
        </p:txBody>
      </p:sp>
      <p:graphicFrame>
        <p:nvGraphicFramePr>
          <p:cNvPr id="4" name="コンテンツ プレースホルダー 3">
            <a:extLst>
              <a:ext uri="{FF2B5EF4-FFF2-40B4-BE49-F238E27FC236}">
                <a16:creationId xmlns:a16="http://schemas.microsoft.com/office/drawing/2014/main" id="{4FAE863C-7755-3783-8432-73E9BFB6D303}"/>
              </a:ext>
            </a:extLst>
          </p:cNvPr>
          <p:cNvGraphicFramePr>
            <a:graphicFrameLocks noGrp="1"/>
          </p:cNvGraphicFramePr>
          <p:nvPr>
            <p:ph idx="1"/>
            <p:extLst>
              <p:ext uri="{D42A27DB-BD31-4B8C-83A1-F6EECF244321}">
                <p14:modId xmlns:p14="http://schemas.microsoft.com/office/powerpoint/2010/main" val="447537654"/>
              </p:ext>
            </p:extLst>
          </p:nvPr>
        </p:nvGraphicFramePr>
        <p:xfrm>
          <a:off x="1143000" y="2057400"/>
          <a:ext cx="9769510" cy="44639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60823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DF92E6-4BCB-E2BE-30A4-31CB36B2EC82}"/>
              </a:ext>
            </a:extLst>
          </p:cNvPr>
          <p:cNvSpPr>
            <a:spLocks noGrp="1"/>
          </p:cNvSpPr>
          <p:nvPr>
            <p:ph type="title"/>
          </p:nvPr>
        </p:nvSpPr>
        <p:spPr/>
        <p:txBody>
          <a:bodyPr/>
          <a:lstStyle/>
          <a:p>
            <a:r>
              <a:rPr kumimoji="1" lang="ja-JP" altLang="en-US" dirty="0"/>
              <a:t>令和８年１月の訪問件数内訳</a:t>
            </a:r>
          </a:p>
        </p:txBody>
      </p:sp>
      <p:sp>
        <p:nvSpPr>
          <p:cNvPr id="3" name="コンテンツ プレースホルダー 2">
            <a:extLst>
              <a:ext uri="{FF2B5EF4-FFF2-40B4-BE49-F238E27FC236}">
                <a16:creationId xmlns:a16="http://schemas.microsoft.com/office/drawing/2014/main" id="{6060858F-F7D0-B52C-EF79-E4591606ECDF}"/>
              </a:ext>
            </a:extLst>
          </p:cNvPr>
          <p:cNvSpPr>
            <a:spLocks noGrp="1"/>
          </p:cNvSpPr>
          <p:nvPr>
            <p:ph idx="1"/>
          </p:nvPr>
        </p:nvSpPr>
        <p:spPr/>
        <p:txBody>
          <a:bodyPr/>
          <a:lstStyle/>
          <a:p>
            <a:endParaRPr kumimoji="1" lang="en-US" altLang="ja-JP" dirty="0"/>
          </a:p>
          <a:p>
            <a:pPr marL="45720" indent="0">
              <a:buNone/>
            </a:pPr>
            <a:r>
              <a:rPr lang="ja-JP" altLang="en-US" dirty="0"/>
              <a:t>・１か月の合計訪問件数→２，４６８件</a:t>
            </a:r>
            <a:endParaRPr lang="en-US" altLang="ja-JP" dirty="0"/>
          </a:p>
          <a:p>
            <a:pPr marL="45720" indent="0">
              <a:buNone/>
            </a:pPr>
            <a:r>
              <a:rPr kumimoji="1" lang="ja-JP" altLang="en-US" dirty="0"/>
              <a:t>　　　　　　　　看護師３名→５８６件（平均１９５件</a:t>
            </a:r>
            <a:r>
              <a:rPr kumimoji="1" lang="en-US" altLang="ja-JP" dirty="0"/>
              <a:t>/</a:t>
            </a:r>
            <a:r>
              <a:rPr kumimoji="1" lang="ja-JP" altLang="en-US" dirty="0"/>
              <a:t>月）</a:t>
            </a:r>
            <a:endParaRPr kumimoji="1" lang="en-US" altLang="ja-JP" dirty="0"/>
          </a:p>
          <a:p>
            <a:pPr marL="45720" indent="0">
              <a:buNone/>
            </a:pPr>
            <a:r>
              <a:rPr lang="ja-JP" altLang="en-US" dirty="0"/>
              <a:t>　　　　　　　　介護職員７名→１，８７７件（平均２６８件</a:t>
            </a:r>
            <a:r>
              <a:rPr lang="en-US" altLang="ja-JP" dirty="0"/>
              <a:t>/</a:t>
            </a:r>
            <a:r>
              <a:rPr lang="ja-JP" altLang="en-US" dirty="0"/>
              <a:t>月）</a:t>
            </a:r>
            <a:endParaRPr lang="en-US" altLang="ja-JP" dirty="0"/>
          </a:p>
          <a:p>
            <a:pPr marL="45720" indent="0">
              <a:buNone/>
            </a:pPr>
            <a:endParaRPr kumimoji="1" lang="en-US" altLang="ja-JP" dirty="0"/>
          </a:p>
          <a:p>
            <a:pPr marL="45720" indent="0">
              <a:buNone/>
            </a:pPr>
            <a:r>
              <a:rPr lang="ja-JP" altLang="en-US" dirty="0"/>
              <a:t>・１日の平均訪問件数（１名につき）</a:t>
            </a:r>
            <a:endParaRPr lang="en-US" altLang="ja-JP" dirty="0"/>
          </a:p>
          <a:p>
            <a:pPr marL="45720" indent="0">
              <a:buNone/>
            </a:pPr>
            <a:r>
              <a:rPr kumimoji="1" lang="ja-JP" altLang="en-US" dirty="0"/>
              <a:t>　　　　　　　　看護師→約８～１０</a:t>
            </a:r>
            <a:r>
              <a:rPr kumimoji="1" lang="en-US" altLang="ja-JP"/>
              <a:t>/</a:t>
            </a:r>
            <a:r>
              <a:rPr kumimoji="1" lang="ja-JP" altLang="en-US"/>
              <a:t>日</a:t>
            </a:r>
            <a:endParaRPr kumimoji="1" lang="en-US" altLang="ja-JP" dirty="0"/>
          </a:p>
          <a:p>
            <a:pPr marL="45720" indent="0">
              <a:buNone/>
            </a:pPr>
            <a:r>
              <a:rPr lang="ja-JP" altLang="en-US" dirty="0"/>
              <a:t>　　　　　　　　介護職員→約１４～１８件</a:t>
            </a:r>
            <a:r>
              <a:rPr lang="en-US" altLang="ja-JP" dirty="0"/>
              <a:t>/</a:t>
            </a:r>
            <a:r>
              <a:rPr lang="ja-JP" altLang="en-US" dirty="0"/>
              <a:t>日</a:t>
            </a:r>
            <a:endParaRPr kumimoji="1" lang="en-US" altLang="ja-JP" dirty="0"/>
          </a:p>
        </p:txBody>
      </p:sp>
    </p:spTree>
    <p:extLst>
      <p:ext uri="{BB962C8B-B14F-4D97-AF65-F5344CB8AC3E}">
        <p14:creationId xmlns:p14="http://schemas.microsoft.com/office/powerpoint/2010/main" val="2088125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71216-03A3-00D5-067B-5AA6AD585EE5}"/>
              </a:ext>
            </a:extLst>
          </p:cNvPr>
          <p:cNvSpPr>
            <a:spLocks noGrp="1"/>
          </p:cNvSpPr>
          <p:nvPr>
            <p:ph type="title"/>
          </p:nvPr>
        </p:nvSpPr>
        <p:spPr/>
        <p:txBody>
          <a:bodyPr/>
          <a:lstStyle/>
          <a:p>
            <a:r>
              <a:rPr kumimoji="1" lang="ja-JP" altLang="en-US" dirty="0"/>
              <a:t>事故報告</a:t>
            </a:r>
          </a:p>
        </p:txBody>
      </p:sp>
      <p:sp>
        <p:nvSpPr>
          <p:cNvPr id="3" name="コンテンツ プレースホルダー 2">
            <a:extLst>
              <a:ext uri="{FF2B5EF4-FFF2-40B4-BE49-F238E27FC236}">
                <a16:creationId xmlns:a16="http://schemas.microsoft.com/office/drawing/2014/main" id="{3AD6B1B8-EAB1-DE81-AA18-B3ED4F37D986}"/>
              </a:ext>
            </a:extLst>
          </p:cNvPr>
          <p:cNvSpPr>
            <a:spLocks noGrp="1"/>
          </p:cNvSpPr>
          <p:nvPr>
            <p:ph type="body" idx="1"/>
          </p:nvPr>
        </p:nvSpPr>
        <p:spPr/>
        <p:txBody>
          <a:bodyPr/>
          <a:lstStyle/>
          <a:p>
            <a:pPr marL="45720" indent="0">
              <a:buNone/>
            </a:pPr>
            <a:endParaRPr kumimoji="1" lang="en-US" altLang="ja-JP" dirty="0"/>
          </a:p>
          <a:p>
            <a:pPr marL="45720" indent="0">
              <a:buNone/>
            </a:pPr>
            <a:endParaRPr lang="en-US" altLang="ja-JP" dirty="0"/>
          </a:p>
          <a:p>
            <a:pPr marL="45720" indent="0">
              <a:buNone/>
            </a:pPr>
            <a:r>
              <a:rPr kumimoji="1" lang="ja-JP" altLang="en-US" dirty="0"/>
              <a:t>　　　　　　　　　　　　　　　　　</a:t>
            </a:r>
          </a:p>
        </p:txBody>
      </p:sp>
    </p:spTree>
    <p:extLst>
      <p:ext uri="{BB962C8B-B14F-4D97-AF65-F5344CB8AC3E}">
        <p14:creationId xmlns:p14="http://schemas.microsoft.com/office/powerpoint/2010/main" val="4073191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A54E15-FA7E-FBDE-B84F-DA447400810B}"/>
              </a:ext>
            </a:extLst>
          </p:cNvPr>
          <p:cNvSpPr>
            <a:spLocks noGrp="1"/>
          </p:cNvSpPr>
          <p:nvPr>
            <p:ph type="title"/>
          </p:nvPr>
        </p:nvSpPr>
        <p:spPr>
          <a:xfrm>
            <a:off x="1143000" y="609600"/>
            <a:ext cx="9875520" cy="787121"/>
          </a:xfrm>
        </p:spPr>
        <p:txBody>
          <a:bodyPr>
            <a:normAutofit/>
          </a:bodyPr>
          <a:lstStyle/>
          <a:p>
            <a:r>
              <a:rPr kumimoji="1" lang="ja-JP" altLang="en-US" sz="2800" dirty="0"/>
              <a:t>　　　　　　　</a:t>
            </a:r>
          </a:p>
        </p:txBody>
      </p:sp>
      <p:sp>
        <p:nvSpPr>
          <p:cNvPr id="3" name="コンテンツ プレースホルダー 2">
            <a:extLst>
              <a:ext uri="{FF2B5EF4-FFF2-40B4-BE49-F238E27FC236}">
                <a16:creationId xmlns:a16="http://schemas.microsoft.com/office/drawing/2014/main" id="{A03D68DB-8894-D42B-BAB7-5741D4721D81}"/>
              </a:ext>
            </a:extLst>
          </p:cNvPr>
          <p:cNvSpPr>
            <a:spLocks noGrp="1"/>
          </p:cNvSpPr>
          <p:nvPr>
            <p:ph idx="1"/>
          </p:nvPr>
        </p:nvSpPr>
        <p:spPr>
          <a:xfrm>
            <a:off x="703385" y="381837"/>
            <a:ext cx="10661301" cy="6119448"/>
          </a:xfrm>
        </p:spPr>
        <p:txBody>
          <a:bodyPr>
            <a:normAutofit fontScale="92500" lnSpcReduction="20000"/>
          </a:bodyPr>
          <a:lstStyle/>
          <a:p>
            <a:pPr marL="45720" indent="0">
              <a:lnSpc>
                <a:spcPct val="120000"/>
              </a:lnSpc>
              <a:buNone/>
            </a:pPr>
            <a:r>
              <a:rPr kumimoji="1" lang="en-US" altLang="ja-JP" b="1" dirty="0">
                <a:solidFill>
                  <a:schemeClr val="accent3">
                    <a:lumMod val="50000"/>
                  </a:schemeClr>
                </a:solidFill>
              </a:rPr>
              <a:t>【</a:t>
            </a:r>
            <a:r>
              <a:rPr kumimoji="1" lang="ja-JP" altLang="en-US" b="1" dirty="0">
                <a:solidFill>
                  <a:schemeClr val="accent3">
                    <a:lumMod val="50000"/>
                  </a:schemeClr>
                </a:solidFill>
              </a:rPr>
              <a:t>事故の詳細</a:t>
            </a:r>
            <a:r>
              <a:rPr kumimoji="1" lang="en-US" altLang="ja-JP" b="1" dirty="0">
                <a:solidFill>
                  <a:schemeClr val="accent3">
                    <a:lumMod val="50000"/>
                  </a:schemeClr>
                </a:solidFill>
              </a:rPr>
              <a:t>】</a:t>
            </a:r>
            <a:r>
              <a:rPr kumimoji="1" lang="ja-JP" altLang="en-US" dirty="0"/>
              <a:t>介護職員が下顎義歯を洗浄していた際に歯茎にあたる部分が破損した。</a:t>
            </a:r>
            <a:endParaRPr kumimoji="1" lang="en-US" altLang="ja-JP" dirty="0"/>
          </a:p>
          <a:p>
            <a:pPr marL="45720" indent="0">
              <a:lnSpc>
                <a:spcPct val="120000"/>
              </a:lnSpc>
              <a:buNone/>
            </a:pPr>
            <a:r>
              <a:rPr kumimoji="1" lang="ja-JP" altLang="en-US" dirty="0"/>
              <a:t>義歯は経年劣化により当該部分がもろくなっていた状態であったが</a:t>
            </a:r>
            <a:r>
              <a:rPr lang="ja-JP" altLang="en-US" dirty="0"/>
              <a:t>経済的事情により訪問歯科は未導入の状態であった。</a:t>
            </a:r>
            <a:endParaRPr lang="en-US" altLang="ja-JP" dirty="0"/>
          </a:p>
          <a:p>
            <a:pPr marL="45720" indent="0">
              <a:lnSpc>
                <a:spcPct val="120000"/>
              </a:lnSpc>
              <a:buNone/>
            </a:pPr>
            <a:r>
              <a:rPr kumimoji="1" lang="en-US" altLang="ja-JP" b="1" dirty="0">
                <a:solidFill>
                  <a:schemeClr val="accent3">
                    <a:lumMod val="50000"/>
                  </a:schemeClr>
                </a:solidFill>
              </a:rPr>
              <a:t>【</a:t>
            </a:r>
            <a:r>
              <a:rPr kumimoji="1" lang="ja-JP" altLang="en-US" b="1" dirty="0">
                <a:solidFill>
                  <a:schemeClr val="accent3">
                    <a:lumMod val="50000"/>
                  </a:schemeClr>
                </a:solidFill>
              </a:rPr>
              <a:t>原因</a:t>
            </a:r>
            <a:r>
              <a:rPr kumimoji="1" lang="en-US" altLang="ja-JP" b="1" dirty="0">
                <a:solidFill>
                  <a:schemeClr val="accent3">
                    <a:lumMod val="50000"/>
                  </a:schemeClr>
                </a:solidFill>
              </a:rPr>
              <a:t>】</a:t>
            </a:r>
            <a:r>
              <a:rPr lang="ja-JP" altLang="en-US" dirty="0"/>
              <a:t>義歯は経年劣化による脆弱な状態であったが、破損リスクについて事前評価、記録が不十分であり、</a:t>
            </a:r>
            <a:endParaRPr lang="en-US" altLang="ja-JP" dirty="0"/>
          </a:p>
          <a:p>
            <a:pPr marL="45720" indent="0">
              <a:lnSpc>
                <a:spcPct val="120000"/>
              </a:lnSpc>
              <a:buNone/>
            </a:pPr>
            <a:r>
              <a:rPr lang="ja-JP" altLang="en-US" dirty="0"/>
              <a:t>本人や家族への説明および修繕提案が十分でなかった。</a:t>
            </a:r>
            <a:endParaRPr lang="en-US" altLang="ja-JP" dirty="0"/>
          </a:p>
          <a:p>
            <a:pPr marL="45720" indent="0">
              <a:lnSpc>
                <a:spcPct val="120000"/>
              </a:lnSpc>
              <a:buNone/>
            </a:pPr>
            <a:r>
              <a:rPr kumimoji="1" lang="en-US" altLang="ja-JP" b="1" dirty="0">
                <a:solidFill>
                  <a:schemeClr val="accent3">
                    <a:lumMod val="50000"/>
                  </a:schemeClr>
                </a:solidFill>
              </a:rPr>
              <a:t>【</a:t>
            </a:r>
            <a:r>
              <a:rPr kumimoji="1" lang="ja-JP" altLang="en-US" b="1" dirty="0">
                <a:solidFill>
                  <a:schemeClr val="accent3">
                    <a:lumMod val="50000"/>
                  </a:schemeClr>
                </a:solidFill>
              </a:rPr>
              <a:t>対応</a:t>
            </a:r>
            <a:r>
              <a:rPr kumimoji="1" lang="en-US" altLang="ja-JP" b="1" dirty="0">
                <a:solidFill>
                  <a:schemeClr val="accent3">
                    <a:lumMod val="50000"/>
                  </a:schemeClr>
                </a:solidFill>
              </a:rPr>
              <a:t>】</a:t>
            </a:r>
            <a:r>
              <a:rPr lang="ja-JP" altLang="en-US" dirty="0"/>
              <a:t>介護職員よりその場で上席が電話連絡あり謝罪。夜間であったため翌日ケアマネへ報告し訪問歯科導入し義歯修理を依頼予定。修理までは柔らか食を介護職員対応で食事介助する。</a:t>
            </a:r>
            <a:endParaRPr lang="en-US" altLang="ja-JP" dirty="0"/>
          </a:p>
          <a:p>
            <a:pPr marL="45720" indent="0">
              <a:lnSpc>
                <a:spcPct val="120000"/>
              </a:lnSpc>
              <a:buNone/>
            </a:pPr>
            <a:r>
              <a:rPr kumimoji="1" lang="en-US" altLang="ja-JP" b="1" dirty="0">
                <a:solidFill>
                  <a:schemeClr val="accent3">
                    <a:lumMod val="50000"/>
                  </a:schemeClr>
                </a:solidFill>
              </a:rPr>
              <a:t>【</a:t>
            </a:r>
            <a:r>
              <a:rPr kumimoji="1" lang="ja-JP" altLang="en-US" b="1" dirty="0">
                <a:solidFill>
                  <a:schemeClr val="accent3">
                    <a:lumMod val="50000"/>
                  </a:schemeClr>
                </a:solidFill>
              </a:rPr>
              <a:t>再発防止策</a:t>
            </a:r>
            <a:r>
              <a:rPr kumimoji="1" lang="en-US" altLang="ja-JP" b="1" dirty="0">
                <a:solidFill>
                  <a:schemeClr val="accent3">
                    <a:lumMod val="50000"/>
                  </a:schemeClr>
                </a:solidFill>
              </a:rPr>
              <a:t>】</a:t>
            </a:r>
          </a:p>
          <a:p>
            <a:pPr marL="45720" indent="0">
              <a:lnSpc>
                <a:spcPct val="120000"/>
              </a:lnSpc>
              <a:buNone/>
            </a:pPr>
            <a:r>
              <a:rPr lang="ja-JP" altLang="en-US" dirty="0"/>
              <a:t>　①義歯や装具または職員が使用する電化製品などの経年劣化状況を定期的に確認する</a:t>
            </a:r>
            <a:endParaRPr lang="en-US" altLang="ja-JP" dirty="0"/>
          </a:p>
          <a:p>
            <a:pPr marL="45720" indent="0">
              <a:lnSpc>
                <a:spcPct val="120000"/>
              </a:lnSpc>
              <a:buNone/>
            </a:pPr>
            <a:r>
              <a:rPr kumimoji="1" lang="ja-JP" altLang="en-US" dirty="0"/>
              <a:t>　②劣化が認められる場合には写真等で状態を記録する。</a:t>
            </a:r>
            <a:endParaRPr kumimoji="1" lang="en-US" altLang="ja-JP" dirty="0"/>
          </a:p>
          <a:p>
            <a:pPr marL="45720" indent="0">
              <a:lnSpc>
                <a:spcPct val="120000"/>
              </a:lnSpc>
              <a:buNone/>
            </a:pPr>
            <a:r>
              <a:rPr lang="ja-JP" altLang="en-US" dirty="0"/>
              <a:t>　③破損リスクについて本人、家族へ事前説明し修繕や交換について早期に相談、提案する。</a:t>
            </a:r>
            <a:endParaRPr lang="en-US" altLang="ja-JP" dirty="0"/>
          </a:p>
          <a:p>
            <a:pPr marL="45720" indent="0">
              <a:lnSpc>
                <a:spcPct val="120000"/>
              </a:lnSpc>
              <a:buNone/>
            </a:pPr>
            <a:r>
              <a:rPr kumimoji="1" lang="ja-JP" altLang="en-US" dirty="0"/>
              <a:t>　④職員へ取り扱い時の注意手を再周知する。</a:t>
            </a:r>
          </a:p>
        </p:txBody>
      </p:sp>
    </p:spTree>
    <p:extLst>
      <p:ext uri="{BB962C8B-B14F-4D97-AF65-F5344CB8AC3E}">
        <p14:creationId xmlns:p14="http://schemas.microsoft.com/office/powerpoint/2010/main" val="3302549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C32F85-8999-0E16-E503-63362DD6E0EB}"/>
              </a:ext>
            </a:extLst>
          </p:cNvPr>
          <p:cNvSpPr>
            <a:spLocks noGrp="1"/>
          </p:cNvSpPr>
          <p:nvPr>
            <p:ph type="title"/>
          </p:nvPr>
        </p:nvSpPr>
        <p:spPr>
          <a:xfrm>
            <a:off x="1143000" y="609600"/>
            <a:ext cx="9875520" cy="5499798"/>
          </a:xfrm>
        </p:spPr>
        <p:txBody>
          <a:bodyPr/>
          <a:lstStyle/>
          <a:p>
            <a:r>
              <a:rPr lang="ja-JP" altLang="en-US" dirty="0"/>
              <a:t>　　　　　　</a:t>
            </a:r>
            <a:r>
              <a:rPr lang="ja-JP" altLang="en-US" sz="5400" dirty="0"/>
              <a:t>事　例</a:t>
            </a:r>
          </a:p>
        </p:txBody>
      </p:sp>
    </p:spTree>
    <p:extLst>
      <p:ext uri="{BB962C8B-B14F-4D97-AF65-F5344CB8AC3E}">
        <p14:creationId xmlns:p14="http://schemas.microsoft.com/office/powerpoint/2010/main" val="1104906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5BF7EC-670B-766E-C722-6586F6B84E05}"/>
              </a:ext>
            </a:extLst>
          </p:cNvPr>
          <p:cNvSpPr>
            <a:spLocks noGrp="1"/>
          </p:cNvSpPr>
          <p:nvPr>
            <p:ph type="title"/>
          </p:nvPr>
        </p:nvSpPr>
        <p:spPr>
          <a:xfrm>
            <a:off x="1597689" y="624110"/>
            <a:ext cx="9906924" cy="1280890"/>
          </a:xfrm>
        </p:spPr>
        <p:txBody>
          <a:bodyPr>
            <a:normAutofit fontScale="90000"/>
          </a:bodyPr>
          <a:lstStyle/>
          <a:p>
            <a:r>
              <a:rPr kumimoji="1" lang="ja-JP" altLang="en-US" dirty="0"/>
              <a:t>事例</a:t>
            </a:r>
            <a:r>
              <a:rPr lang="ja-JP" altLang="en-US" dirty="0"/>
              <a:t>①　</a:t>
            </a:r>
            <a:br>
              <a:rPr kumimoji="1" lang="en-US" altLang="ja-JP" dirty="0"/>
            </a:br>
            <a:endParaRPr kumimoji="1" lang="ja-JP" altLang="en-US" dirty="0"/>
          </a:p>
        </p:txBody>
      </p:sp>
      <p:sp>
        <p:nvSpPr>
          <p:cNvPr id="3" name="コンテンツ プレースホルダー 2">
            <a:extLst>
              <a:ext uri="{FF2B5EF4-FFF2-40B4-BE49-F238E27FC236}">
                <a16:creationId xmlns:a16="http://schemas.microsoft.com/office/drawing/2014/main" id="{DDBEDE9D-FCB6-FD4F-AC3B-5451C93E7B5D}"/>
              </a:ext>
            </a:extLst>
          </p:cNvPr>
          <p:cNvSpPr>
            <a:spLocks noGrp="1"/>
          </p:cNvSpPr>
          <p:nvPr>
            <p:ph idx="1"/>
          </p:nvPr>
        </p:nvSpPr>
        <p:spPr>
          <a:xfrm>
            <a:off x="1175657" y="1286189"/>
            <a:ext cx="10328955" cy="5571811"/>
          </a:xfrm>
        </p:spPr>
        <p:txBody>
          <a:bodyPr>
            <a:normAutofit/>
          </a:bodyPr>
          <a:lstStyle/>
          <a:p>
            <a:r>
              <a:rPr lang="ja-JP" altLang="en-US" dirty="0"/>
              <a:t>７</a:t>
            </a:r>
            <a:r>
              <a:rPr kumimoji="1" lang="ja-JP" altLang="en-US" dirty="0"/>
              <a:t>０代前半の男性　　</a:t>
            </a:r>
            <a:r>
              <a:rPr kumimoji="1" lang="en-US" altLang="ja-JP" dirty="0"/>
              <a:t>【</a:t>
            </a:r>
            <a:r>
              <a:rPr kumimoji="1" lang="ja-JP" altLang="en-US" dirty="0"/>
              <a:t>要介護５</a:t>
            </a:r>
            <a:r>
              <a:rPr kumimoji="1" lang="en-US" altLang="ja-JP" dirty="0"/>
              <a:t>】</a:t>
            </a:r>
            <a:r>
              <a:rPr kumimoji="1" lang="ja-JP" altLang="en-US" dirty="0"/>
              <a:t>　</a:t>
            </a:r>
            <a:endParaRPr kumimoji="1" lang="en-US" altLang="ja-JP" dirty="0"/>
          </a:p>
          <a:p>
            <a:r>
              <a:rPr kumimoji="1" lang="ja-JP" altLang="en-US" dirty="0"/>
              <a:t>妻</a:t>
            </a:r>
            <a:r>
              <a:rPr lang="ja-JP" altLang="en-US" dirty="0"/>
              <a:t>と２</a:t>
            </a:r>
            <a:r>
              <a:rPr kumimoji="1" lang="ja-JP" altLang="en-US" dirty="0"/>
              <a:t>人暮らし</a:t>
            </a:r>
            <a:endParaRPr kumimoji="1" lang="en-US" altLang="ja-JP" dirty="0"/>
          </a:p>
          <a:p>
            <a:r>
              <a:rPr lang="ja-JP" altLang="en-US" dirty="0"/>
              <a:t>既往歴　</a:t>
            </a:r>
            <a:endParaRPr lang="en-US" altLang="ja-JP" dirty="0"/>
          </a:p>
          <a:p>
            <a:pPr marL="0" indent="0">
              <a:buNone/>
            </a:pPr>
            <a:r>
              <a:rPr lang="ja-JP" altLang="en-US" dirty="0"/>
              <a:t>　　　脳梗塞、脳出血４回の既往あり寝たきり状態</a:t>
            </a:r>
            <a:endParaRPr kumimoji="1" lang="en-US" altLang="ja-JP" dirty="0"/>
          </a:p>
          <a:p>
            <a:pPr marL="0" indent="0">
              <a:buNone/>
            </a:pPr>
            <a:r>
              <a:rPr kumimoji="1" lang="ja-JP" altLang="en-US" sz="1400" dirty="0"/>
              <a:t>　　　　　</a:t>
            </a:r>
            <a:r>
              <a:rPr kumimoji="1" lang="ja-JP" altLang="en-US" sz="2400" dirty="0">
                <a:latin typeface="+mn-ea"/>
              </a:rPr>
              <a:t>胃瘻から半固形の経管栄養療法、吸引</a:t>
            </a:r>
            <a:endParaRPr kumimoji="1" lang="en-US" altLang="ja-JP" sz="2400" dirty="0">
              <a:latin typeface="+mn-ea"/>
            </a:endParaRPr>
          </a:p>
          <a:p>
            <a:pPr marL="0" indent="0">
              <a:buNone/>
            </a:pPr>
            <a:endParaRPr lang="en-US" altLang="ja-JP" sz="1400" dirty="0"/>
          </a:p>
          <a:p>
            <a:pPr marL="0" indent="0">
              <a:buNone/>
            </a:pPr>
            <a:r>
              <a:rPr lang="ja-JP" altLang="en-US" dirty="0"/>
              <a:t>介入前：妻による吸引、経管栄養、パット交換</a:t>
            </a:r>
            <a:endParaRPr lang="en-US" altLang="ja-JP" dirty="0"/>
          </a:p>
          <a:p>
            <a:pPr marL="0" indent="0">
              <a:buNone/>
            </a:pPr>
            <a:r>
              <a:rPr lang="ja-JP" altLang="en-US" dirty="0"/>
              <a:t>　　　　訪問看護→週に３回の排便コントロール、清潔ケア</a:t>
            </a:r>
            <a:endParaRPr lang="en-US" altLang="ja-JP" dirty="0"/>
          </a:p>
          <a:p>
            <a:pPr marL="0" indent="0">
              <a:buNone/>
            </a:pPr>
            <a:r>
              <a:rPr lang="ja-JP" altLang="en-US" dirty="0"/>
              <a:t>　　　　訪問介護→平日毎日のおむつ交換</a:t>
            </a:r>
            <a:endParaRPr lang="en-US" altLang="ja-JP" dirty="0"/>
          </a:p>
          <a:p>
            <a:pPr marL="0" indent="0">
              <a:buNone/>
            </a:pPr>
            <a:endParaRPr lang="en-US" altLang="ja-JP" dirty="0"/>
          </a:p>
          <a:p>
            <a:pPr marL="0" indent="0">
              <a:buNone/>
            </a:pPr>
            <a:r>
              <a:rPr lang="ja-JP" altLang="en-US" dirty="0">
                <a:solidFill>
                  <a:srgbClr val="FF0000"/>
                </a:solidFill>
              </a:rPr>
              <a:t>Ｒ７．９月に妻が軽度の脳梗塞発症し介護困難となった</a:t>
            </a:r>
            <a:endParaRPr lang="en-US" altLang="ja-JP" dirty="0">
              <a:solidFill>
                <a:srgbClr val="FF0000"/>
              </a:solidFill>
            </a:endParaRPr>
          </a:p>
          <a:p>
            <a:pPr marL="0" indent="0">
              <a:buNone/>
            </a:pPr>
            <a:endParaRPr kumimoji="1" lang="ja-JP" altLang="en-US" sz="1400" dirty="0"/>
          </a:p>
        </p:txBody>
      </p:sp>
      <p:pic>
        <p:nvPicPr>
          <p:cNvPr id="4" name="図 3" descr="挿絵 が含まれている画像&#10;&#10;AI 生成コンテンツは誤りを含む可能性があります。">
            <a:extLst>
              <a:ext uri="{FF2B5EF4-FFF2-40B4-BE49-F238E27FC236}">
                <a16:creationId xmlns:a16="http://schemas.microsoft.com/office/drawing/2014/main" id="{01A3843B-F068-212A-5D0A-C1D3B2B45C03}"/>
              </a:ext>
            </a:extLst>
          </p:cNvPr>
          <p:cNvPicPr>
            <a:picLocks noChangeAspect="1"/>
          </p:cNvPicPr>
          <p:nvPr/>
        </p:nvPicPr>
        <p:blipFill>
          <a:blip r:embed="rId2"/>
          <a:srcRect t="2150" b="1"/>
          <a:stretch>
            <a:fillRect/>
          </a:stretch>
        </p:blipFill>
        <p:spPr>
          <a:xfrm>
            <a:off x="8676402" y="1477271"/>
            <a:ext cx="2901246" cy="1836676"/>
          </a:xfrm>
          <a:prstGeom prst="rect">
            <a:avLst/>
          </a:prstGeom>
        </p:spPr>
      </p:pic>
    </p:spTree>
    <p:extLst>
      <p:ext uri="{BB962C8B-B14F-4D97-AF65-F5344CB8AC3E}">
        <p14:creationId xmlns:p14="http://schemas.microsoft.com/office/powerpoint/2010/main" val="1006906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853EFB-4D89-4ED4-23FF-D37772C427BC}"/>
              </a:ext>
            </a:extLst>
          </p:cNvPr>
          <p:cNvSpPr>
            <a:spLocks noGrp="1"/>
          </p:cNvSpPr>
          <p:nvPr>
            <p:ph type="title"/>
          </p:nvPr>
        </p:nvSpPr>
        <p:spPr>
          <a:xfrm>
            <a:off x="572755" y="609600"/>
            <a:ext cx="11183815" cy="1356360"/>
          </a:xfrm>
        </p:spPr>
        <p:txBody>
          <a:bodyPr/>
          <a:lstStyle/>
          <a:p>
            <a:r>
              <a:rPr lang="ja-JP" altLang="en-US" dirty="0"/>
              <a:t>定期巡回（介護保険</a:t>
            </a:r>
            <a:r>
              <a:rPr lang="en-US" altLang="ja-JP" dirty="0"/>
              <a:t>+</a:t>
            </a:r>
            <a:r>
              <a:rPr lang="ja-JP" altLang="en-US" dirty="0"/>
              <a:t>特指示（医療保険）</a:t>
            </a:r>
            <a:endParaRPr kumimoji="1" lang="ja-JP" altLang="en-US" dirty="0"/>
          </a:p>
        </p:txBody>
      </p:sp>
      <p:sp>
        <p:nvSpPr>
          <p:cNvPr id="3" name="テキスト プレースホルダー 2">
            <a:extLst>
              <a:ext uri="{FF2B5EF4-FFF2-40B4-BE49-F238E27FC236}">
                <a16:creationId xmlns:a16="http://schemas.microsoft.com/office/drawing/2014/main" id="{1609177B-1D4F-DE8C-33C8-40870A1878E7}"/>
              </a:ext>
            </a:extLst>
          </p:cNvPr>
          <p:cNvSpPr>
            <a:spLocks noGrp="1"/>
          </p:cNvSpPr>
          <p:nvPr>
            <p:ph type="body" idx="1"/>
          </p:nvPr>
        </p:nvSpPr>
        <p:spPr>
          <a:xfrm>
            <a:off x="936395" y="1969475"/>
            <a:ext cx="6034271" cy="576262"/>
          </a:xfrm>
        </p:spPr>
        <p:txBody>
          <a:bodyPr/>
          <a:lstStyle/>
          <a:p>
            <a:r>
              <a:rPr lang="ja-JP" altLang="en-US" dirty="0"/>
              <a:t>定期巡回（夜と随時対応）</a:t>
            </a:r>
            <a:endParaRPr kumimoji="1" lang="ja-JP" altLang="en-US" dirty="0"/>
          </a:p>
        </p:txBody>
      </p:sp>
      <p:sp>
        <p:nvSpPr>
          <p:cNvPr id="4" name="コンテンツ プレースホルダー 3">
            <a:extLst>
              <a:ext uri="{FF2B5EF4-FFF2-40B4-BE49-F238E27FC236}">
                <a16:creationId xmlns:a16="http://schemas.microsoft.com/office/drawing/2014/main" id="{7912559F-2B10-FAC4-4626-C9D653CA8F93}"/>
              </a:ext>
            </a:extLst>
          </p:cNvPr>
          <p:cNvSpPr>
            <a:spLocks noGrp="1"/>
          </p:cNvSpPr>
          <p:nvPr>
            <p:ph sz="half" idx="2"/>
          </p:nvPr>
        </p:nvSpPr>
        <p:spPr/>
        <p:txBody>
          <a:bodyPr/>
          <a:lstStyle/>
          <a:p>
            <a:r>
              <a:rPr kumimoji="1" lang="ja-JP" altLang="en-US" dirty="0"/>
              <a:t>オムツ交換</a:t>
            </a:r>
            <a:endParaRPr kumimoji="1" lang="en-US" altLang="ja-JP" dirty="0"/>
          </a:p>
          <a:p>
            <a:r>
              <a:rPr lang="ja-JP" altLang="en-US" dirty="0"/>
              <a:t>吸引</a:t>
            </a:r>
            <a:endParaRPr lang="en-US" altLang="ja-JP" dirty="0"/>
          </a:p>
          <a:p>
            <a:endParaRPr kumimoji="1" lang="ja-JP" altLang="en-US" dirty="0"/>
          </a:p>
        </p:txBody>
      </p:sp>
      <p:sp>
        <p:nvSpPr>
          <p:cNvPr id="5" name="テキスト プレースホルダー 4">
            <a:extLst>
              <a:ext uri="{FF2B5EF4-FFF2-40B4-BE49-F238E27FC236}">
                <a16:creationId xmlns:a16="http://schemas.microsoft.com/office/drawing/2014/main" id="{A7161A6C-3FA3-9DF0-E3C3-D434798226C4}"/>
              </a:ext>
            </a:extLst>
          </p:cNvPr>
          <p:cNvSpPr>
            <a:spLocks noGrp="1"/>
          </p:cNvSpPr>
          <p:nvPr>
            <p:ph type="body" sz="quarter" idx="3"/>
          </p:nvPr>
        </p:nvSpPr>
        <p:spPr>
          <a:xfrm>
            <a:off x="6269174" y="1969475"/>
            <a:ext cx="4955952" cy="576262"/>
          </a:xfrm>
        </p:spPr>
        <p:txBody>
          <a:bodyPr/>
          <a:lstStyle/>
          <a:p>
            <a:r>
              <a:rPr kumimoji="1" lang="ja-JP" altLang="en-US" dirty="0"/>
              <a:t>訪問看護（朝・夕）</a:t>
            </a:r>
          </a:p>
        </p:txBody>
      </p:sp>
      <p:sp>
        <p:nvSpPr>
          <p:cNvPr id="6" name="コンテンツ プレースホルダー 5">
            <a:extLst>
              <a:ext uri="{FF2B5EF4-FFF2-40B4-BE49-F238E27FC236}">
                <a16:creationId xmlns:a16="http://schemas.microsoft.com/office/drawing/2014/main" id="{DFBB169B-3F09-85B7-5CED-DD5F6FF0150C}"/>
              </a:ext>
            </a:extLst>
          </p:cNvPr>
          <p:cNvSpPr>
            <a:spLocks noGrp="1"/>
          </p:cNvSpPr>
          <p:nvPr>
            <p:ph sz="quarter" idx="4"/>
          </p:nvPr>
        </p:nvSpPr>
        <p:spPr/>
        <p:txBody>
          <a:bodyPr/>
          <a:lstStyle/>
          <a:p>
            <a:r>
              <a:rPr lang="ja-JP" altLang="en-US" dirty="0"/>
              <a:t>経管栄養</a:t>
            </a:r>
            <a:endParaRPr kumimoji="1" lang="en-US" altLang="ja-JP" dirty="0">
              <a:solidFill>
                <a:srgbClr val="FF0000"/>
              </a:solidFill>
            </a:endParaRPr>
          </a:p>
          <a:p>
            <a:r>
              <a:rPr lang="ja-JP" altLang="en-US" dirty="0"/>
              <a:t>清潔ケア</a:t>
            </a:r>
            <a:endParaRPr kumimoji="1" lang="en-US" altLang="ja-JP" dirty="0"/>
          </a:p>
          <a:p>
            <a:r>
              <a:rPr lang="ja-JP" altLang="en-US" dirty="0"/>
              <a:t>排便コントロール</a:t>
            </a:r>
            <a:endParaRPr kumimoji="1" lang="en-US" altLang="ja-JP" dirty="0"/>
          </a:p>
          <a:p>
            <a:r>
              <a:rPr lang="ja-JP" altLang="en-US" dirty="0"/>
              <a:t>吸引</a:t>
            </a:r>
            <a:endParaRPr lang="en-US" altLang="ja-JP" dirty="0"/>
          </a:p>
          <a:p>
            <a:pPr marL="45720" indent="0">
              <a:buNone/>
            </a:pPr>
            <a:endParaRPr lang="en-US" altLang="ja-JP" dirty="0"/>
          </a:p>
          <a:p>
            <a:endParaRPr lang="en-US" altLang="ja-JP" dirty="0"/>
          </a:p>
          <a:p>
            <a:endParaRPr kumimoji="1" lang="en-US" altLang="ja-JP" dirty="0"/>
          </a:p>
          <a:p>
            <a:endParaRPr kumimoji="1" lang="ja-JP" altLang="en-US" dirty="0"/>
          </a:p>
        </p:txBody>
      </p:sp>
      <p:pic>
        <p:nvPicPr>
          <p:cNvPr id="7" name="Picture 2" descr="寝たきりのイラスト">
            <a:extLst>
              <a:ext uri="{FF2B5EF4-FFF2-40B4-BE49-F238E27FC236}">
                <a16:creationId xmlns:a16="http://schemas.microsoft.com/office/drawing/2014/main" id="{2A3A905F-4D68-3F55-E9F9-02DEA7A0DE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953" y="4136968"/>
            <a:ext cx="2617972" cy="1742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100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307252-5D16-7D25-F51F-0AF419EE41D9}"/>
              </a:ext>
            </a:extLst>
          </p:cNvPr>
          <p:cNvSpPr>
            <a:spLocks noGrp="1"/>
          </p:cNvSpPr>
          <p:nvPr>
            <p:ph type="title"/>
          </p:nvPr>
        </p:nvSpPr>
        <p:spPr>
          <a:xfrm>
            <a:off x="2592925" y="624110"/>
            <a:ext cx="8911687" cy="712321"/>
          </a:xfrm>
        </p:spPr>
        <p:txBody>
          <a:bodyPr/>
          <a:lstStyle/>
          <a:p>
            <a:r>
              <a:rPr kumimoji="1" lang="ja-JP" altLang="en-US" dirty="0"/>
              <a:t>年末年始の体調悪化</a:t>
            </a:r>
          </a:p>
        </p:txBody>
      </p:sp>
      <p:sp>
        <p:nvSpPr>
          <p:cNvPr id="3" name="コンテンツ プレースホルダー 2">
            <a:extLst>
              <a:ext uri="{FF2B5EF4-FFF2-40B4-BE49-F238E27FC236}">
                <a16:creationId xmlns:a16="http://schemas.microsoft.com/office/drawing/2014/main" id="{C3B02AB4-7A9B-454E-E5E9-0C316C2466DB}"/>
              </a:ext>
            </a:extLst>
          </p:cNvPr>
          <p:cNvSpPr>
            <a:spLocks noGrp="1"/>
          </p:cNvSpPr>
          <p:nvPr>
            <p:ph idx="1"/>
          </p:nvPr>
        </p:nvSpPr>
        <p:spPr>
          <a:xfrm>
            <a:off x="914401" y="1597687"/>
            <a:ext cx="10590212" cy="5184949"/>
          </a:xfrm>
        </p:spPr>
        <p:txBody>
          <a:bodyPr>
            <a:normAutofit lnSpcReduction="10000"/>
          </a:bodyPr>
          <a:lstStyle/>
          <a:p>
            <a:pPr marL="0" indent="0">
              <a:buNone/>
            </a:pPr>
            <a:r>
              <a:rPr lang="ja-JP" altLang="en-US" sz="2000" dirty="0"/>
              <a:t>　　　　１２月２５日に誤嚥性肺炎発症し発熱、水様便が持続</a:t>
            </a:r>
            <a:endParaRPr lang="en-US" altLang="ja-JP" sz="2000" dirty="0"/>
          </a:p>
          <a:p>
            <a:pPr marL="0" indent="0">
              <a:buNone/>
            </a:pPr>
            <a:r>
              <a:rPr lang="ja-JP" altLang="en-US" sz="2000" dirty="0"/>
              <a:t>　　　　意識レベル低下、無呼吸みられ始めたため随時往診し</a:t>
            </a:r>
            <a:endParaRPr lang="en-US" altLang="ja-JP" sz="2000" dirty="0"/>
          </a:p>
          <a:p>
            <a:pPr marL="0" indent="0">
              <a:buNone/>
            </a:pPr>
            <a:r>
              <a:rPr lang="ja-JP" altLang="en-US" sz="2000" dirty="0"/>
              <a:t>　　　　主治医より「あと１５分ほどで看取りだと思います」</a:t>
            </a:r>
            <a:endParaRPr lang="en-US" altLang="ja-JP" sz="2000" dirty="0"/>
          </a:p>
          <a:p>
            <a:pPr marL="0" indent="0">
              <a:buNone/>
            </a:pPr>
            <a:endParaRPr lang="en-US" altLang="ja-JP" sz="2000" dirty="0"/>
          </a:p>
          <a:p>
            <a:pPr marL="0" indent="0">
              <a:buNone/>
            </a:pPr>
            <a:r>
              <a:rPr lang="ja-JP" altLang="en-US" dirty="0"/>
              <a:t>　　　　　　　　</a:t>
            </a:r>
            <a:r>
              <a:rPr lang="ja-JP" altLang="en-US" dirty="0">
                <a:solidFill>
                  <a:srgbClr val="FF0000"/>
                </a:solidFill>
              </a:rPr>
              <a:t>看護師の訪問回数を増やす</a:t>
            </a:r>
            <a:endParaRPr lang="en-US" altLang="ja-JP" dirty="0">
              <a:solidFill>
                <a:srgbClr val="FF0000"/>
              </a:solidFill>
            </a:endParaRPr>
          </a:p>
          <a:p>
            <a:pPr marL="0" indent="0">
              <a:lnSpc>
                <a:spcPct val="110000"/>
              </a:lnSpc>
              <a:buNone/>
            </a:pPr>
            <a:endParaRPr lang="en-US" altLang="ja-JP" dirty="0"/>
          </a:p>
          <a:p>
            <a:pPr marL="0" indent="0">
              <a:lnSpc>
                <a:spcPct val="110000"/>
              </a:lnSpc>
              <a:buNone/>
            </a:pPr>
            <a:r>
              <a:rPr lang="ja-JP" altLang="en-US" dirty="0"/>
              <a:t>誤嚥性肺炎に対して、</a:t>
            </a:r>
            <a:r>
              <a:rPr lang="ja-JP" altLang="en-US" dirty="0">
                <a:solidFill>
                  <a:srgbClr val="FF0000"/>
                </a:solidFill>
              </a:rPr>
              <a:t>抗生剤の点滴</a:t>
            </a:r>
            <a:r>
              <a:rPr lang="ja-JP" altLang="en-US" dirty="0"/>
              <a:t>、</a:t>
            </a:r>
            <a:r>
              <a:rPr lang="ja-JP" altLang="en-US" b="1" dirty="0">
                <a:solidFill>
                  <a:srgbClr val="FF0000"/>
                </a:solidFill>
              </a:rPr>
              <a:t>排痰ケア</a:t>
            </a:r>
            <a:r>
              <a:rPr lang="ja-JP" altLang="en-US" dirty="0"/>
              <a:t>（ドレナージ、タッピング、吸引）水様便のため訪問回数を増やして</a:t>
            </a:r>
            <a:r>
              <a:rPr lang="ja-JP" altLang="en-US" dirty="0">
                <a:solidFill>
                  <a:srgbClr val="FF0000"/>
                </a:solidFill>
              </a:rPr>
              <a:t>陰部洗浄</a:t>
            </a:r>
            <a:r>
              <a:rPr lang="ja-JP" altLang="en-US" dirty="0"/>
              <a:t>、</a:t>
            </a:r>
            <a:r>
              <a:rPr lang="ja-JP" altLang="en-US" dirty="0">
                <a:solidFill>
                  <a:srgbClr val="FF0000"/>
                </a:solidFill>
              </a:rPr>
              <a:t>保湿</a:t>
            </a:r>
            <a:r>
              <a:rPr lang="ja-JP" altLang="en-US" dirty="0">
                <a:solidFill>
                  <a:schemeClr val="accent5">
                    <a:lumMod val="75000"/>
                  </a:schemeClr>
                </a:solidFill>
              </a:rPr>
              <a:t>、</a:t>
            </a:r>
            <a:endParaRPr lang="en-US" altLang="ja-JP" dirty="0">
              <a:solidFill>
                <a:schemeClr val="accent5">
                  <a:lumMod val="75000"/>
                </a:schemeClr>
              </a:solidFill>
            </a:endParaRPr>
          </a:p>
          <a:p>
            <a:pPr marL="0" indent="0">
              <a:lnSpc>
                <a:spcPct val="110000"/>
              </a:lnSpc>
              <a:buNone/>
            </a:pPr>
            <a:r>
              <a:rPr lang="ja-JP" altLang="en-US" dirty="0"/>
              <a:t>口腔内、胃瘻刺入部周囲、肛門などからの出血に対して</a:t>
            </a:r>
            <a:r>
              <a:rPr lang="ja-JP" altLang="en-US" dirty="0">
                <a:solidFill>
                  <a:srgbClr val="FF0000"/>
                </a:solidFill>
              </a:rPr>
              <a:t>清潔ケア</a:t>
            </a:r>
            <a:r>
              <a:rPr lang="ja-JP" altLang="en-US" dirty="0"/>
              <a:t>と</a:t>
            </a:r>
            <a:r>
              <a:rPr lang="ja-JP" altLang="en-US" dirty="0">
                <a:solidFill>
                  <a:srgbClr val="FF0000"/>
                </a:solidFill>
              </a:rPr>
              <a:t>保湿</a:t>
            </a:r>
            <a:r>
              <a:rPr lang="ja-JP" altLang="en-US" dirty="0"/>
              <a:t>、</a:t>
            </a:r>
            <a:endParaRPr lang="en-US" altLang="ja-JP" dirty="0"/>
          </a:p>
          <a:p>
            <a:pPr marL="0" indent="0">
              <a:lnSpc>
                <a:spcPct val="110000"/>
              </a:lnSpc>
              <a:buNone/>
            </a:pPr>
            <a:r>
              <a:rPr lang="ja-JP" altLang="en-US" dirty="0"/>
              <a:t>四肢抹消の冷感に</a:t>
            </a:r>
            <a:r>
              <a:rPr lang="ja-JP" altLang="en-US" dirty="0">
                <a:solidFill>
                  <a:srgbClr val="FF0000"/>
                </a:solidFill>
              </a:rPr>
              <a:t>温罨法</a:t>
            </a:r>
            <a:r>
              <a:rPr lang="ja-JP" altLang="en-US" dirty="0"/>
              <a:t>、</a:t>
            </a:r>
            <a:r>
              <a:rPr lang="ja-JP" altLang="en-US" dirty="0">
                <a:solidFill>
                  <a:srgbClr val="FF0000"/>
                </a:solidFill>
              </a:rPr>
              <a:t>脱水予防</a:t>
            </a:r>
            <a:r>
              <a:rPr lang="ja-JP" altLang="en-US" dirty="0"/>
              <a:t>のため胃瘻から経口補水液の注入</a:t>
            </a:r>
            <a:endParaRPr lang="en-US" altLang="ja-JP" dirty="0"/>
          </a:p>
          <a:p>
            <a:pPr marL="0" indent="0">
              <a:lnSpc>
                <a:spcPct val="110000"/>
              </a:lnSpc>
              <a:buNone/>
            </a:pPr>
            <a:r>
              <a:rPr lang="ja-JP" altLang="en-US" dirty="0"/>
              <a:t>粘膜の乾燥防止に妻に</a:t>
            </a:r>
            <a:r>
              <a:rPr lang="ja-JP" altLang="en-US" dirty="0">
                <a:solidFill>
                  <a:srgbClr val="FF0000"/>
                </a:solidFill>
              </a:rPr>
              <a:t>室温調整や加湿の指導</a:t>
            </a:r>
            <a:endParaRPr lang="en-US" altLang="ja-JP" dirty="0">
              <a:solidFill>
                <a:srgbClr val="FF0000"/>
              </a:solidFill>
            </a:endParaRPr>
          </a:p>
          <a:p>
            <a:pPr marL="0" indent="0">
              <a:lnSpc>
                <a:spcPct val="110000"/>
              </a:lnSpc>
              <a:buNone/>
            </a:pPr>
            <a:endParaRPr lang="en-US" altLang="ja-JP" dirty="0">
              <a:solidFill>
                <a:schemeClr val="accent1">
                  <a:lumMod val="75000"/>
                </a:schemeClr>
              </a:solidFill>
            </a:endParaRPr>
          </a:p>
        </p:txBody>
      </p:sp>
      <p:sp>
        <p:nvSpPr>
          <p:cNvPr id="4" name="二等辺三角形 3">
            <a:extLst>
              <a:ext uri="{FF2B5EF4-FFF2-40B4-BE49-F238E27FC236}">
                <a16:creationId xmlns:a16="http://schemas.microsoft.com/office/drawing/2014/main" id="{11AD2217-2734-0683-2D77-D47EB04A95B8}"/>
              </a:ext>
            </a:extLst>
          </p:cNvPr>
          <p:cNvSpPr/>
          <p:nvPr/>
        </p:nvSpPr>
        <p:spPr>
          <a:xfrm rot="10800000">
            <a:off x="2492442" y="3323492"/>
            <a:ext cx="713435" cy="278843"/>
          </a:xfrm>
          <a:prstGeom prst="triangle">
            <a:avLst>
              <a:gd name="adj" fmla="val 507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二等辺三角形 4">
            <a:extLst>
              <a:ext uri="{FF2B5EF4-FFF2-40B4-BE49-F238E27FC236}">
                <a16:creationId xmlns:a16="http://schemas.microsoft.com/office/drawing/2014/main" id="{2CB13A7B-ED70-1DAC-3010-29A1B1BA579D}"/>
              </a:ext>
            </a:extLst>
          </p:cNvPr>
          <p:cNvSpPr/>
          <p:nvPr/>
        </p:nvSpPr>
        <p:spPr>
          <a:xfrm rot="10800000">
            <a:off x="6692050" y="3323493"/>
            <a:ext cx="713435" cy="278843"/>
          </a:xfrm>
          <a:prstGeom prst="triangle">
            <a:avLst>
              <a:gd name="adj" fmla="val 5078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43709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345291-3B2D-7EC2-E15D-37E82AF90509}"/>
              </a:ext>
            </a:extLst>
          </p:cNvPr>
          <p:cNvSpPr>
            <a:spLocks noGrp="1"/>
          </p:cNvSpPr>
          <p:nvPr>
            <p:ph type="title"/>
          </p:nvPr>
        </p:nvSpPr>
        <p:spPr/>
        <p:txBody>
          <a:bodyPr>
            <a:normAutofit fontScale="90000"/>
          </a:bodyPr>
          <a:lstStyle/>
          <a:p>
            <a:r>
              <a:rPr kumimoji="1" lang="en-US" altLang="ja-JP" sz="2700" dirty="0"/>
              <a:t>【</a:t>
            </a:r>
            <a:r>
              <a:rPr kumimoji="1" lang="ja-JP" altLang="en-US" sz="2700" dirty="0"/>
              <a:t>結果</a:t>
            </a:r>
            <a:r>
              <a:rPr kumimoji="1" lang="en-US" altLang="ja-JP" sz="2700" dirty="0"/>
              <a:t>】</a:t>
            </a:r>
            <a:br>
              <a:rPr kumimoji="1" lang="en-US" altLang="ja-JP" sz="2700" dirty="0"/>
            </a:br>
            <a:br>
              <a:rPr kumimoji="1" lang="en-US" altLang="ja-JP" dirty="0"/>
            </a:br>
            <a:endParaRPr kumimoji="1" lang="ja-JP" altLang="en-US" dirty="0"/>
          </a:p>
        </p:txBody>
      </p:sp>
      <p:sp>
        <p:nvSpPr>
          <p:cNvPr id="3" name="コンテンツ プレースホルダー 2">
            <a:extLst>
              <a:ext uri="{FF2B5EF4-FFF2-40B4-BE49-F238E27FC236}">
                <a16:creationId xmlns:a16="http://schemas.microsoft.com/office/drawing/2014/main" id="{CFE8AFAA-9163-DD66-2A6B-94EE856FFE15}"/>
              </a:ext>
            </a:extLst>
          </p:cNvPr>
          <p:cNvSpPr>
            <a:spLocks noGrp="1"/>
          </p:cNvSpPr>
          <p:nvPr>
            <p:ph idx="1"/>
          </p:nvPr>
        </p:nvSpPr>
        <p:spPr>
          <a:xfrm>
            <a:off x="1143000" y="1095270"/>
            <a:ext cx="9872871" cy="5000730"/>
          </a:xfrm>
        </p:spPr>
        <p:txBody>
          <a:bodyPr>
            <a:normAutofit/>
          </a:bodyPr>
          <a:lstStyle/>
          <a:p>
            <a:pPr marL="45720" indent="0">
              <a:buNone/>
            </a:pPr>
            <a:r>
              <a:rPr kumimoji="1" lang="ja-JP" altLang="en-US" dirty="0"/>
              <a:t>年末年始を通して、ケアの継続し１月６日頃より徐々にバイタル安定し</a:t>
            </a:r>
            <a:endParaRPr kumimoji="1" lang="en-US" altLang="ja-JP" dirty="0"/>
          </a:p>
          <a:p>
            <a:pPr marL="45720" indent="0">
              <a:buNone/>
            </a:pPr>
            <a:r>
              <a:rPr lang="ja-JP" altLang="en-US" dirty="0"/>
              <a:t>１月下旬には介入当時の体調まで改善された。</a:t>
            </a:r>
            <a:endParaRPr lang="en-US" altLang="ja-JP" dirty="0"/>
          </a:p>
          <a:p>
            <a:pPr marL="45720" indent="0">
              <a:buNone/>
            </a:pPr>
            <a:endParaRPr kumimoji="1" lang="en-US" altLang="ja-JP" dirty="0"/>
          </a:p>
          <a:p>
            <a:pPr marL="45720" indent="0">
              <a:lnSpc>
                <a:spcPts val="100"/>
              </a:lnSpc>
              <a:buNone/>
            </a:pPr>
            <a:r>
              <a:rPr lang="en-US" altLang="ja-JP" dirty="0"/>
              <a:t>【</a:t>
            </a:r>
            <a:r>
              <a:rPr lang="ja-JP" altLang="en-US" dirty="0"/>
              <a:t>所感</a:t>
            </a:r>
            <a:r>
              <a:rPr lang="en-US" altLang="ja-JP" dirty="0"/>
              <a:t>】</a:t>
            </a:r>
          </a:p>
          <a:p>
            <a:pPr marL="45720" indent="0">
              <a:buNone/>
            </a:pPr>
            <a:r>
              <a:rPr lang="ja-JP" altLang="en-US" dirty="0"/>
              <a:t>在宅療養生活、介護に休みはなく家族にとって年末年始や長期休日は不安が</a:t>
            </a:r>
            <a:endParaRPr lang="en-US" altLang="ja-JP" dirty="0"/>
          </a:p>
          <a:p>
            <a:pPr marL="45720" indent="0">
              <a:buNone/>
            </a:pPr>
            <a:r>
              <a:rPr lang="ja-JP" altLang="en-US" dirty="0"/>
              <a:t>生じる。サービスの空白期間は体調悪化の要因にもなりうる。</a:t>
            </a:r>
            <a:endParaRPr lang="en-US" altLang="ja-JP" dirty="0"/>
          </a:p>
          <a:p>
            <a:pPr marL="45720" indent="0">
              <a:buNone/>
            </a:pPr>
            <a:r>
              <a:rPr lang="ja-JP" altLang="en-US" dirty="0"/>
              <a:t>定期巡回は毎日訪問することで、利用者の体調変化にも気付ける場面が多く</a:t>
            </a:r>
            <a:endParaRPr lang="en-US" altLang="ja-JP" dirty="0"/>
          </a:p>
          <a:p>
            <a:pPr marL="45720" indent="0">
              <a:buNone/>
            </a:pPr>
            <a:r>
              <a:rPr lang="ja-JP" altLang="en-US" dirty="0"/>
              <a:t>当事業所のように一体型の場合にはより迅速に体調不良時には看護師の介入を増やし手厚く訪問することができる。</a:t>
            </a:r>
            <a:endParaRPr lang="en-US" altLang="ja-JP" dirty="0"/>
          </a:p>
          <a:p>
            <a:pPr marL="45720" indent="0">
              <a:buNone/>
            </a:pPr>
            <a:r>
              <a:rPr lang="ja-JP" altLang="en-US" dirty="0"/>
              <a:t>家族は他者からみるよりも、介護に疲労や不安も大きい。定期巡回で切れ目のないサービスの提供により、利用者、家族が在宅での生活が安定して継続することができる。</a:t>
            </a:r>
            <a:endParaRPr lang="en-US" altLang="ja-JP" dirty="0"/>
          </a:p>
          <a:p>
            <a:pPr marL="45720" indent="0">
              <a:buNone/>
            </a:pPr>
            <a:endParaRPr kumimoji="1" lang="en-US" altLang="ja-JP" dirty="0"/>
          </a:p>
          <a:p>
            <a:pPr marL="45720" indent="0">
              <a:buNone/>
            </a:pPr>
            <a:endParaRPr lang="en-US" altLang="ja-JP" dirty="0"/>
          </a:p>
          <a:p>
            <a:pPr marL="45720" indent="0">
              <a:buNone/>
            </a:pPr>
            <a:endParaRPr kumimoji="1" lang="en-US" altLang="ja-JP" dirty="0"/>
          </a:p>
          <a:p>
            <a:pPr marL="45720" indent="0">
              <a:buNone/>
            </a:pPr>
            <a:endParaRPr lang="en-US" altLang="ja-JP" dirty="0"/>
          </a:p>
          <a:p>
            <a:pPr marL="45720" indent="0">
              <a:buNone/>
            </a:pPr>
            <a:endParaRPr kumimoji="1" lang="ja-JP" altLang="en-US" dirty="0"/>
          </a:p>
        </p:txBody>
      </p:sp>
    </p:spTree>
    <p:extLst>
      <p:ext uri="{BB962C8B-B14F-4D97-AF65-F5344CB8AC3E}">
        <p14:creationId xmlns:p14="http://schemas.microsoft.com/office/powerpoint/2010/main" val="4120910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88E4C-CF94-0A30-BF5E-DB8D5036ED83}"/>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0285A8A-2D40-1F3A-57AA-0118ECE28D37}"/>
              </a:ext>
            </a:extLst>
          </p:cNvPr>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1698288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D67456-BE25-E2CE-75F7-7EDDDF5BB52D}"/>
              </a:ext>
            </a:extLst>
          </p:cNvPr>
          <p:cNvSpPr>
            <a:spLocks noGrp="1"/>
          </p:cNvSpPr>
          <p:nvPr>
            <p:ph type="title"/>
          </p:nvPr>
        </p:nvSpPr>
        <p:spPr/>
        <p:txBody>
          <a:bodyPr/>
          <a:lstStyle/>
          <a:p>
            <a:r>
              <a:rPr kumimoji="1" lang="ja-JP" altLang="en-US" dirty="0"/>
              <a:t>事例</a:t>
            </a:r>
            <a:r>
              <a:rPr lang="ja-JP" altLang="en-US" dirty="0"/>
              <a:t>②　</a:t>
            </a:r>
            <a:endParaRPr kumimoji="1" lang="ja-JP" altLang="en-US" dirty="0"/>
          </a:p>
        </p:txBody>
      </p:sp>
      <p:sp>
        <p:nvSpPr>
          <p:cNvPr id="3" name="コンテンツ プレースホルダー 2">
            <a:extLst>
              <a:ext uri="{FF2B5EF4-FFF2-40B4-BE49-F238E27FC236}">
                <a16:creationId xmlns:a16="http://schemas.microsoft.com/office/drawing/2014/main" id="{6DD6AB67-5990-FD04-7D9F-95D1D202BACF}"/>
              </a:ext>
            </a:extLst>
          </p:cNvPr>
          <p:cNvSpPr>
            <a:spLocks noGrp="1"/>
          </p:cNvSpPr>
          <p:nvPr>
            <p:ph idx="1"/>
          </p:nvPr>
        </p:nvSpPr>
        <p:spPr>
          <a:xfrm>
            <a:off x="705059" y="2059913"/>
            <a:ext cx="10781882" cy="4049486"/>
          </a:xfrm>
        </p:spPr>
        <p:txBody>
          <a:bodyPr>
            <a:normAutofit/>
          </a:bodyPr>
          <a:lstStyle/>
          <a:p>
            <a:r>
              <a:rPr kumimoji="1" lang="ja-JP" altLang="en-US" dirty="0"/>
              <a:t>８０代半ば　女性　</a:t>
            </a:r>
            <a:r>
              <a:rPr kumimoji="1" lang="en-US" altLang="ja-JP" dirty="0"/>
              <a:t>【</a:t>
            </a:r>
            <a:r>
              <a:rPr kumimoji="1" lang="ja-JP" altLang="en-US" dirty="0"/>
              <a:t>要介護４</a:t>
            </a:r>
            <a:r>
              <a:rPr kumimoji="1" lang="en-US" altLang="ja-JP" dirty="0"/>
              <a:t>】</a:t>
            </a:r>
            <a:r>
              <a:rPr kumimoji="1" lang="ja-JP" altLang="en-US" dirty="0"/>
              <a:t>　</a:t>
            </a:r>
            <a:endParaRPr kumimoji="1" lang="en-US" altLang="ja-JP" dirty="0"/>
          </a:p>
          <a:p>
            <a:r>
              <a:rPr kumimoji="1" lang="ja-JP" altLang="en-US" dirty="0"/>
              <a:t>独居　別居の長男がキーパーソン</a:t>
            </a:r>
            <a:endParaRPr kumimoji="1" lang="en-US" altLang="ja-JP" dirty="0"/>
          </a:p>
          <a:p>
            <a:r>
              <a:rPr lang="ja-JP" altLang="en-US" dirty="0"/>
              <a:t>既往歴</a:t>
            </a:r>
            <a:endParaRPr lang="en-US" altLang="ja-JP" dirty="0"/>
          </a:p>
          <a:p>
            <a:pPr marL="0" indent="0">
              <a:buNone/>
            </a:pPr>
            <a:r>
              <a:rPr kumimoji="1" lang="ja-JP" altLang="en-US" dirty="0"/>
              <a:t>　</a:t>
            </a:r>
            <a:r>
              <a:rPr lang="ja-JP" altLang="en-US" dirty="0"/>
              <a:t>　骨粗鬆症、両膝人工関節、左乳がん術後</a:t>
            </a:r>
            <a:endParaRPr kumimoji="1" lang="en-US" altLang="ja-JP" dirty="0"/>
          </a:p>
          <a:p>
            <a:pPr marL="0" indent="0">
              <a:buNone/>
            </a:pPr>
            <a:endParaRPr lang="en-US" altLang="ja-JP" dirty="0"/>
          </a:p>
          <a:p>
            <a:pPr marL="0" indent="0">
              <a:buNone/>
            </a:pPr>
            <a:r>
              <a:rPr kumimoji="1" lang="ja-JP" altLang="en-US" dirty="0"/>
              <a:t>両膝人工関節のため変形し端坐位は自立してできるが立位不能。軽度認知症あり。</a:t>
            </a:r>
            <a:endParaRPr kumimoji="1" lang="en-US" altLang="ja-JP" dirty="0"/>
          </a:p>
          <a:p>
            <a:pPr marL="0" indent="0">
              <a:buNone/>
            </a:pPr>
            <a:r>
              <a:rPr lang="ja-JP" altLang="en-US" dirty="0"/>
              <a:t>リハビリ病院から退院後、独居であり生活全般の買い物、食事、排泄などすべてに介助が必要なため定期巡回サービス導入となる。</a:t>
            </a:r>
            <a:endParaRPr kumimoji="1" lang="en-US" altLang="ja-JP" dirty="0"/>
          </a:p>
          <a:p>
            <a:pPr marL="0" indent="0">
              <a:buNone/>
            </a:pPr>
            <a:endParaRPr lang="en-US" altLang="ja-JP" dirty="0"/>
          </a:p>
          <a:p>
            <a:pPr marL="0" indent="0">
              <a:buNone/>
            </a:pPr>
            <a:endParaRPr kumimoji="1" lang="en-US" altLang="ja-JP" dirty="0"/>
          </a:p>
        </p:txBody>
      </p:sp>
    </p:spTree>
    <p:extLst>
      <p:ext uri="{BB962C8B-B14F-4D97-AF65-F5344CB8AC3E}">
        <p14:creationId xmlns:p14="http://schemas.microsoft.com/office/powerpoint/2010/main" val="2611960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0E79F4-E875-5057-4F06-8090DBC3A173}"/>
              </a:ext>
            </a:extLst>
          </p:cNvPr>
          <p:cNvSpPr>
            <a:spLocks noGrp="1"/>
          </p:cNvSpPr>
          <p:nvPr>
            <p:ph type="title"/>
          </p:nvPr>
        </p:nvSpPr>
        <p:spPr>
          <a:xfrm>
            <a:off x="1122376" y="565155"/>
            <a:ext cx="8781810" cy="772611"/>
          </a:xfrm>
        </p:spPr>
        <p:txBody>
          <a:bodyPr>
            <a:normAutofit/>
          </a:bodyPr>
          <a:lstStyle/>
          <a:p>
            <a:r>
              <a:rPr lang="ja-JP" altLang="en-US" dirty="0"/>
              <a:t>定期巡回（看護付き）</a:t>
            </a:r>
            <a:endParaRPr kumimoji="1" lang="ja-JP" altLang="en-US" dirty="0"/>
          </a:p>
        </p:txBody>
      </p:sp>
      <p:sp>
        <p:nvSpPr>
          <p:cNvPr id="4" name="テキスト プレースホルダー 3">
            <a:extLst>
              <a:ext uri="{FF2B5EF4-FFF2-40B4-BE49-F238E27FC236}">
                <a16:creationId xmlns:a16="http://schemas.microsoft.com/office/drawing/2014/main" id="{181C5BE4-693C-BF1C-C44C-E50045AA2F08}"/>
              </a:ext>
            </a:extLst>
          </p:cNvPr>
          <p:cNvSpPr>
            <a:spLocks noGrp="1"/>
          </p:cNvSpPr>
          <p:nvPr>
            <p:ph type="body" idx="1"/>
          </p:nvPr>
        </p:nvSpPr>
        <p:spPr>
          <a:xfrm>
            <a:off x="1800645" y="1557493"/>
            <a:ext cx="4178123" cy="576262"/>
          </a:xfrm>
        </p:spPr>
        <p:txBody>
          <a:bodyPr>
            <a:normAutofit fontScale="92500"/>
          </a:bodyPr>
          <a:lstStyle/>
          <a:p>
            <a:r>
              <a:rPr lang="ja-JP" altLang="en-US" dirty="0"/>
              <a:t>定期巡回（朝・昼・夜・就寝）</a:t>
            </a:r>
          </a:p>
        </p:txBody>
      </p:sp>
      <p:sp>
        <p:nvSpPr>
          <p:cNvPr id="3" name="コンテンツ プレースホルダー 2">
            <a:extLst>
              <a:ext uri="{FF2B5EF4-FFF2-40B4-BE49-F238E27FC236}">
                <a16:creationId xmlns:a16="http://schemas.microsoft.com/office/drawing/2014/main" id="{0AA4D787-A954-BEFA-8D5D-9762BD8D8574}"/>
              </a:ext>
            </a:extLst>
          </p:cNvPr>
          <p:cNvSpPr>
            <a:spLocks noGrp="1"/>
          </p:cNvSpPr>
          <p:nvPr>
            <p:ph sz="half" idx="2"/>
          </p:nvPr>
        </p:nvSpPr>
        <p:spPr>
          <a:xfrm>
            <a:off x="2398292" y="2264226"/>
            <a:ext cx="2988491" cy="1153090"/>
          </a:xfrm>
        </p:spPr>
        <p:txBody>
          <a:bodyPr>
            <a:normAutofit fontScale="92500" lnSpcReduction="20000"/>
          </a:bodyPr>
          <a:lstStyle/>
          <a:p>
            <a:r>
              <a:rPr lang="ja-JP" altLang="en-US" dirty="0"/>
              <a:t>パット、オムツ交換</a:t>
            </a:r>
            <a:endParaRPr lang="en-US" altLang="ja-JP" dirty="0"/>
          </a:p>
          <a:p>
            <a:r>
              <a:rPr lang="ja-JP" altLang="en-US" dirty="0"/>
              <a:t>買い物</a:t>
            </a:r>
            <a:endParaRPr lang="en-US" altLang="ja-JP" dirty="0"/>
          </a:p>
          <a:p>
            <a:r>
              <a:rPr kumimoji="1" lang="ja-JP" altLang="en-US" dirty="0"/>
              <a:t>食事準備</a:t>
            </a:r>
            <a:endParaRPr kumimoji="1" lang="en-US" altLang="ja-JP" dirty="0"/>
          </a:p>
        </p:txBody>
      </p:sp>
      <p:sp>
        <p:nvSpPr>
          <p:cNvPr id="5" name="テキスト プレースホルダー 4">
            <a:extLst>
              <a:ext uri="{FF2B5EF4-FFF2-40B4-BE49-F238E27FC236}">
                <a16:creationId xmlns:a16="http://schemas.microsoft.com/office/drawing/2014/main" id="{FBE2D274-E58E-F54F-1AFC-4DC8C1E30514}"/>
              </a:ext>
            </a:extLst>
          </p:cNvPr>
          <p:cNvSpPr>
            <a:spLocks noGrp="1"/>
          </p:cNvSpPr>
          <p:nvPr>
            <p:ph type="body" sz="quarter" idx="3"/>
          </p:nvPr>
        </p:nvSpPr>
        <p:spPr>
          <a:xfrm>
            <a:off x="6440993" y="1530853"/>
            <a:ext cx="4572269" cy="576262"/>
          </a:xfrm>
        </p:spPr>
        <p:txBody>
          <a:bodyPr>
            <a:normAutofit fontScale="92500"/>
          </a:bodyPr>
          <a:lstStyle/>
          <a:p>
            <a:r>
              <a:rPr lang="ja-JP" altLang="en-US" dirty="0"/>
              <a:t>訪問看護（週に１回、随時対応）</a:t>
            </a:r>
          </a:p>
        </p:txBody>
      </p:sp>
      <p:sp>
        <p:nvSpPr>
          <p:cNvPr id="14" name="コンテンツ プレースホルダー 2">
            <a:extLst>
              <a:ext uri="{FF2B5EF4-FFF2-40B4-BE49-F238E27FC236}">
                <a16:creationId xmlns:a16="http://schemas.microsoft.com/office/drawing/2014/main" id="{EE53C6A2-1873-B8E2-9811-D84DD6E2E9FB}"/>
              </a:ext>
            </a:extLst>
          </p:cNvPr>
          <p:cNvSpPr txBox="1">
            <a:spLocks/>
          </p:cNvSpPr>
          <p:nvPr/>
        </p:nvSpPr>
        <p:spPr>
          <a:xfrm>
            <a:off x="2398292" y="4913699"/>
            <a:ext cx="2988491" cy="11530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pPr marL="0" indent="0">
              <a:buNone/>
            </a:pPr>
            <a:endParaRPr lang="en-US" altLang="ja-JP" dirty="0"/>
          </a:p>
        </p:txBody>
      </p:sp>
      <p:sp>
        <p:nvSpPr>
          <p:cNvPr id="15" name="コンテンツ プレースホルダー 5">
            <a:extLst>
              <a:ext uri="{FF2B5EF4-FFF2-40B4-BE49-F238E27FC236}">
                <a16:creationId xmlns:a16="http://schemas.microsoft.com/office/drawing/2014/main" id="{88915B13-6B4A-6A0A-FD05-5D2F9F31DFF1}"/>
              </a:ext>
            </a:extLst>
          </p:cNvPr>
          <p:cNvSpPr txBox="1">
            <a:spLocks/>
          </p:cNvSpPr>
          <p:nvPr/>
        </p:nvSpPr>
        <p:spPr>
          <a:xfrm>
            <a:off x="7110017" y="4451707"/>
            <a:ext cx="4338674" cy="33540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pPr marL="0" indent="0">
              <a:buNone/>
            </a:pPr>
            <a:endParaRPr lang="en-US" altLang="ja-JP" dirty="0"/>
          </a:p>
        </p:txBody>
      </p:sp>
      <p:sp>
        <p:nvSpPr>
          <p:cNvPr id="16" name="コンテンツ プレースホルダー 5">
            <a:extLst>
              <a:ext uri="{FF2B5EF4-FFF2-40B4-BE49-F238E27FC236}">
                <a16:creationId xmlns:a16="http://schemas.microsoft.com/office/drawing/2014/main" id="{84D98F7B-6E14-45BB-C8CA-6A4B0F030402}"/>
              </a:ext>
            </a:extLst>
          </p:cNvPr>
          <p:cNvSpPr txBox="1">
            <a:spLocks/>
          </p:cNvSpPr>
          <p:nvPr/>
        </p:nvSpPr>
        <p:spPr>
          <a:xfrm>
            <a:off x="7036061" y="2153758"/>
            <a:ext cx="4338674" cy="33540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r>
              <a:rPr lang="ja-JP" altLang="en-US" dirty="0">
                <a:solidFill>
                  <a:schemeClr val="accent1"/>
                </a:solidFill>
              </a:rPr>
              <a:t>服薬管理</a:t>
            </a:r>
            <a:endParaRPr lang="en-US" altLang="ja-JP" dirty="0">
              <a:solidFill>
                <a:schemeClr val="accent1"/>
              </a:solidFill>
            </a:endParaRPr>
          </a:p>
          <a:p>
            <a:r>
              <a:rPr lang="ja-JP" altLang="en-US" dirty="0">
                <a:solidFill>
                  <a:schemeClr val="accent1"/>
                </a:solidFill>
              </a:rPr>
              <a:t>排便コントロール（下剤、浣腸）</a:t>
            </a:r>
          </a:p>
        </p:txBody>
      </p:sp>
    </p:spTree>
    <p:extLst>
      <p:ext uri="{BB962C8B-B14F-4D97-AF65-F5344CB8AC3E}">
        <p14:creationId xmlns:p14="http://schemas.microsoft.com/office/powerpoint/2010/main" val="3072511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E7F7B-A6CB-814D-724B-C887D3E70719}"/>
            </a:ext>
          </a:extLst>
        </p:cNvPr>
        <p:cNvGrpSpPr/>
        <p:nvPr/>
      </p:nvGrpSpPr>
      <p:grpSpPr>
        <a:xfrm>
          <a:off x="0" y="0"/>
          <a:ext cx="0" cy="0"/>
          <a:chOff x="0" y="0"/>
          <a:chExt cx="0" cy="0"/>
        </a:xfrm>
      </p:grpSpPr>
      <p:sp>
        <p:nvSpPr>
          <p:cNvPr id="7" name="タイトル 6">
            <a:extLst>
              <a:ext uri="{FF2B5EF4-FFF2-40B4-BE49-F238E27FC236}">
                <a16:creationId xmlns:a16="http://schemas.microsoft.com/office/drawing/2014/main" id="{684E78FD-FAB4-0CFF-F35F-373876F46906}"/>
              </a:ext>
            </a:extLst>
          </p:cNvPr>
          <p:cNvSpPr>
            <a:spLocks noGrp="1"/>
          </p:cNvSpPr>
          <p:nvPr>
            <p:ph type="title"/>
          </p:nvPr>
        </p:nvSpPr>
        <p:spPr/>
        <p:txBody>
          <a:bodyPr/>
          <a:lstStyle/>
          <a:p>
            <a:r>
              <a:rPr lang="ja-JP" altLang="en-US" dirty="0"/>
              <a:t>在宅生活の課題</a:t>
            </a:r>
            <a:r>
              <a:rPr lang="en-US" altLang="ja-JP" dirty="0"/>
              <a:t>【</a:t>
            </a:r>
            <a:r>
              <a:rPr lang="ja-JP" altLang="en-US" dirty="0"/>
              <a:t>排便</a:t>
            </a:r>
            <a:r>
              <a:rPr lang="en-US" altLang="ja-JP" dirty="0"/>
              <a:t>】</a:t>
            </a:r>
            <a:endParaRPr lang="ja-JP" altLang="en-US" dirty="0"/>
          </a:p>
        </p:txBody>
      </p:sp>
      <p:sp>
        <p:nvSpPr>
          <p:cNvPr id="8" name="コンテンツ プレースホルダー 7">
            <a:extLst>
              <a:ext uri="{FF2B5EF4-FFF2-40B4-BE49-F238E27FC236}">
                <a16:creationId xmlns:a16="http://schemas.microsoft.com/office/drawing/2014/main" id="{353C5535-D325-2294-D374-977D7D56C8C7}"/>
              </a:ext>
            </a:extLst>
          </p:cNvPr>
          <p:cNvSpPr>
            <a:spLocks noGrp="1"/>
          </p:cNvSpPr>
          <p:nvPr>
            <p:ph idx="1"/>
          </p:nvPr>
        </p:nvSpPr>
        <p:spPr>
          <a:xfrm>
            <a:off x="1143000" y="1798655"/>
            <a:ext cx="9872871" cy="4297345"/>
          </a:xfrm>
        </p:spPr>
        <p:txBody>
          <a:bodyPr>
            <a:normAutofit/>
          </a:bodyPr>
          <a:lstStyle/>
          <a:p>
            <a:pPr marL="45720" indent="0">
              <a:buNone/>
            </a:pPr>
            <a:r>
              <a:rPr lang="ja-JP" altLang="en-US" dirty="0"/>
              <a:t>🚽便秘、下痢、残便感</a:t>
            </a:r>
            <a:endParaRPr lang="en-US" altLang="ja-JP" dirty="0"/>
          </a:p>
          <a:p>
            <a:pPr marL="45720" indent="0">
              <a:buNone/>
            </a:pPr>
            <a:r>
              <a:rPr lang="ja-JP" altLang="en-US" dirty="0"/>
              <a:t>🚽便失禁・軟便漏れ</a:t>
            </a:r>
            <a:endParaRPr lang="en-US" altLang="ja-JP" dirty="0"/>
          </a:p>
          <a:p>
            <a:pPr marL="45720" indent="0">
              <a:buNone/>
            </a:pPr>
            <a:r>
              <a:rPr lang="ja-JP" altLang="en-US" dirty="0"/>
              <a:t>🚽介護者の疲労</a:t>
            </a:r>
            <a:endParaRPr lang="en-US" altLang="ja-JP" dirty="0"/>
          </a:p>
          <a:p>
            <a:pPr marL="45720" indent="0">
              <a:buNone/>
            </a:pPr>
            <a:r>
              <a:rPr lang="ja-JP" altLang="en-US" dirty="0"/>
              <a:t>🚽情報、技術不足</a:t>
            </a:r>
            <a:endParaRPr lang="en-US" altLang="ja-JP" dirty="0"/>
          </a:p>
          <a:p>
            <a:pPr marL="45720" indent="0">
              <a:buNone/>
            </a:pPr>
            <a:endParaRPr lang="en-US" altLang="ja-JP" dirty="0"/>
          </a:p>
          <a:p>
            <a:pPr marL="45720" indent="0">
              <a:buNone/>
            </a:pPr>
            <a:r>
              <a:rPr lang="ja-JP" altLang="en-US" dirty="0"/>
              <a:t>在宅での生活で一番の課題は、排便である。定期巡回サービスでは随時対応が可能であるため、排便があった際にはコール機や電話連絡にて対応できる。</a:t>
            </a:r>
            <a:endParaRPr lang="en-US" altLang="ja-JP" dirty="0"/>
          </a:p>
          <a:p>
            <a:pPr marL="45720" indent="0">
              <a:buNone/>
            </a:pPr>
            <a:endParaRPr lang="en-US" altLang="ja-JP" dirty="0"/>
          </a:p>
          <a:p>
            <a:pPr marL="45720" indent="0">
              <a:buNone/>
            </a:pPr>
            <a:endParaRPr lang="en-US" altLang="ja-JP" dirty="0"/>
          </a:p>
        </p:txBody>
      </p:sp>
    </p:spTree>
    <p:extLst>
      <p:ext uri="{BB962C8B-B14F-4D97-AF65-F5344CB8AC3E}">
        <p14:creationId xmlns:p14="http://schemas.microsoft.com/office/powerpoint/2010/main" val="1779825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B770F-A610-53DB-3796-2F590698EDE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69585C8-257C-8BE3-2410-1AAC5C5999AB}"/>
              </a:ext>
            </a:extLst>
          </p:cNvPr>
          <p:cNvSpPr>
            <a:spLocks noGrp="1"/>
          </p:cNvSpPr>
          <p:nvPr>
            <p:ph type="title"/>
          </p:nvPr>
        </p:nvSpPr>
        <p:spPr/>
        <p:txBody>
          <a:bodyPr>
            <a:normAutofit fontScale="90000"/>
          </a:bodyPr>
          <a:lstStyle/>
          <a:p>
            <a:r>
              <a:rPr kumimoji="1" lang="en-US" altLang="ja-JP" sz="2700" dirty="0"/>
              <a:t>【</a:t>
            </a:r>
            <a:r>
              <a:rPr kumimoji="1" lang="ja-JP" altLang="en-US" sz="2700" dirty="0"/>
              <a:t>結果</a:t>
            </a:r>
            <a:r>
              <a:rPr kumimoji="1" lang="en-US" altLang="ja-JP" sz="2700" dirty="0"/>
              <a:t>】</a:t>
            </a:r>
            <a:br>
              <a:rPr kumimoji="1" lang="en-US" altLang="ja-JP" sz="2700" dirty="0"/>
            </a:br>
            <a:br>
              <a:rPr kumimoji="1" lang="en-US" altLang="ja-JP" dirty="0"/>
            </a:br>
            <a:endParaRPr kumimoji="1" lang="ja-JP" altLang="en-US" dirty="0"/>
          </a:p>
        </p:txBody>
      </p:sp>
      <p:sp>
        <p:nvSpPr>
          <p:cNvPr id="3" name="コンテンツ プレースホルダー 2">
            <a:extLst>
              <a:ext uri="{FF2B5EF4-FFF2-40B4-BE49-F238E27FC236}">
                <a16:creationId xmlns:a16="http://schemas.microsoft.com/office/drawing/2014/main" id="{1C4D61AF-3E1B-26B1-0DB8-0A8597BFD67D}"/>
              </a:ext>
            </a:extLst>
          </p:cNvPr>
          <p:cNvSpPr>
            <a:spLocks noGrp="1"/>
          </p:cNvSpPr>
          <p:nvPr>
            <p:ph idx="1"/>
          </p:nvPr>
        </p:nvSpPr>
        <p:spPr>
          <a:xfrm>
            <a:off x="1143000" y="1095270"/>
            <a:ext cx="9872871" cy="5000730"/>
          </a:xfrm>
        </p:spPr>
        <p:txBody>
          <a:bodyPr>
            <a:normAutofit/>
          </a:bodyPr>
          <a:lstStyle/>
          <a:p>
            <a:pPr marL="45720" indent="0">
              <a:buNone/>
            </a:pPr>
            <a:r>
              <a:rPr lang="ja-JP" altLang="en-US" dirty="0"/>
              <a:t>便秘があるため、看護師による下剤の調整、浣腸、摘便で対応</a:t>
            </a:r>
            <a:endParaRPr lang="en-US" altLang="ja-JP" dirty="0"/>
          </a:p>
          <a:p>
            <a:pPr marL="45720" indent="0">
              <a:buNone/>
            </a:pPr>
            <a:r>
              <a:rPr lang="ja-JP" altLang="en-US" dirty="0"/>
              <a:t>自然排便の際には介護職員による随時対応で洗浄、パット交換する。</a:t>
            </a:r>
            <a:endParaRPr lang="en-US" altLang="ja-JP" dirty="0"/>
          </a:p>
          <a:p>
            <a:pPr marL="45720" indent="0">
              <a:buNone/>
            </a:pPr>
            <a:endParaRPr kumimoji="1" lang="en-US" altLang="ja-JP" dirty="0"/>
          </a:p>
          <a:p>
            <a:pPr marL="45720" indent="0">
              <a:buNone/>
            </a:pPr>
            <a:r>
              <a:rPr lang="en-US" altLang="ja-JP" dirty="0"/>
              <a:t>【</a:t>
            </a:r>
            <a:r>
              <a:rPr lang="ja-JP" altLang="en-US" dirty="0"/>
              <a:t>所感</a:t>
            </a:r>
            <a:r>
              <a:rPr lang="en-US" altLang="ja-JP" dirty="0"/>
              <a:t>】</a:t>
            </a:r>
          </a:p>
          <a:p>
            <a:pPr marL="45720" indent="0">
              <a:buNone/>
            </a:pPr>
            <a:r>
              <a:rPr lang="ja-JP" altLang="en-US" dirty="0"/>
              <a:t>在宅療養生活を考える際に、まず課題となるのが排便についてである。</a:t>
            </a:r>
            <a:endParaRPr lang="en-US" altLang="ja-JP" dirty="0"/>
          </a:p>
          <a:p>
            <a:pPr marL="45720" indent="0">
              <a:buNone/>
            </a:pPr>
            <a:r>
              <a:rPr lang="ja-JP" altLang="en-US" dirty="0"/>
              <a:t>便秘を解消するために看護師は薬剤調整を行うが、排便後オムツ交換まで長時間経過してしまうと皮膚トラブルとなる。なにより排泄を他人にゆだねなくてはならないという自尊心の低下につながる。</a:t>
            </a:r>
            <a:endParaRPr lang="en-US" altLang="ja-JP" dirty="0"/>
          </a:p>
          <a:p>
            <a:pPr marL="45720" indent="0">
              <a:buNone/>
            </a:pPr>
            <a:r>
              <a:rPr lang="ja-JP" altLang="en-US" dirty="0"/>
              <a:t>定期巡回サービスでは</a:t>
            </a:r>
            <a:r>
              <a:rPr lang="en-US" altLang="ja-JP" dirty="0"/>
              <a:t>『</a:t>
            </a:r>
            <a:r>
              <a:rPr lang="ja-JP" altLang="en-US" dirty="0"/>
              <a:t>２時間ルール</a:t>
            </a:r>
            <a:r>
              <a:rPr lang="en-US" altLang="ja-JP" dirty="0"/>
              <a:t>』</a:t>
            </a:r>
            <a:r>
              <a:rPr lang="ja-JP" altLang="en-US" dirty="0"/>
              <a:t>がないため、随時訪問を利用しての排泄介助の訪問が可能である。すべての利用者が不快な時間を最小限に保てるようチームでケアにあたっていく。</a:t>
            </a:r>
            <a:endParaRPr lang="en-US" altLang="ja-JP" dirty="0"/>
          </a:p>
          <a:p>
            <a:pPr marL="45720" indent="0">
              <a:buNone/>
            </a:pPr>
            <a:endParaRPr kumimoji="1" lang="en-US" altLang="ja-JP" dirty="0"/>
          </a:p>
          <a:p>
            <a:pPr marL="45720" indent="0">
              <a:buNone/>
            </a:pPr>
            <a:endParaRPr lang="en-US" altLang="ja-JP" dirty="0"/>
          </a:p>
          <a:p>
            <a:pPr marL="45720" indent="0">
              <a:buNone/>
            </a:pPr>
            <a:endParaRPr kumimoji="1" lang="en-US" altLang="ja-JP" dirty="0"/>
          </a:p>
          <a:p>
            <a:pPr marL="45720" indent="0">
              <a:buNone/>
            </a:pPr>
            <a:endParaRPr lang="en-US" altLang="ja-JP" dirty="0"/>
          </a:p>
          <a:p>
            <a:pPr marL="45720" indent="0">
              <a:buNone/>
            </a:pPr>
            <a:endParaRPr kumimoji="1" lang="ja-JP" altLang="en-US" dirty="0"/>
          </a:p>
        </p:txBody>
      </p:sp>
    </p:spTree>
    <p:extLst>
      <p:ext uri="{BB962C8B-B14F-4D97-AF65-F5344CB8AC3E}">
        <p14:creationId xmlns:p14="http://schemas.microsoft.com/office/powerpoint/2010/main" val="802098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7802F-F9E4-C087-9228-E62D058386F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A9AD7B7-0EA3-8DFC-31EF-8BD0D162C20D}"/>
              </a:ext>
            </a:extLst>
          </p:cNvPr>
          <p:cNvSpPr>
            <a:spLocks noGrp="1"/>
          </p:cNvSpPr>
          <p:nvPr>
            <p:ph type="title"/>
          </p:nvPr>
        </p:nvSpPr>
        <p:spPr/>
        <p:txBody>
          <a:bodyPr/>
          <a:lstStyle/>
          <a:p>
            <a:r>
              <a:rPr kumimoji="1" lang="ja-JP" altLang="en-US" dirty="0"/>
              <a:t>事例③</a:t>
            </a:r>
            <a:r>
              <a:rPr lang="ja-JP" altLang="en-US" dirty="0"/>
              <a:t>　</a:t>
            </a:r>
            <a:endParaRPr kumimoji="1" lang="ja-JP" altLang="en-US" dirty="0"/>
          </a:p>
        </p:txBody>
      </p:sp>
      <p:sp>
        <p:nvSpPr>
          <p:cNvPr id="3" name="コンテンツ プレースホルダー 2">
            <a:extLst>
              <a:ext uri="{FF2B5EF4-FFF2-40B4-BE49-F238E27FC236}">
                <a16:creationId xmlns:a16="http://schemas.microsoft.com/office/drawing/2014/main" id="{E5E7E2E0-B4F6-F437-A437-3134FA59737D}"/>
              </a:ext>
            </a:extLst>
          </p:cNvPr>
          <p:cNvSpPr>
            <a:spLocks noGrp="1"/>
          </p:cNvSpPr>
          <p:nvPr>
            <p:ph idx="1"/>
          </p:nvPr>
        </p:nvSpPr>
        <p:spPr>
          <a:xfrm>
            <a:off x="705059" y="2059913"/>
            <a:ext cx="10781882" cy="4049486"/>
          </a:xfrm>
        </p:spPr>
        <p:txBody>
          <a:bodyPr>
            <a:normAutofit/>
          </a:bodyPr>
          <a:lstStyle/>
          <a:p>
            <a:r>
              <a:rPr lang="ja-JP" altLang="en-US" dirty="0"/>
              <a:t>７０</a:t>
            </a:r>
            <a:r>
              <a:rPr kumimoji="1" lang="ja-JP" altLang="en-US" dirty="0"/>
              <a:t>代後半　女性　</a:t>
            </a:r>
            <a:r>
              <a:rPr kumimoji="1" lang="en-US" altLang="ja-JP" dirty="0"/>
              <a:t>【</a:t>
            </a:r>
            <a:r>
              <a:rPr kumimoji="1" lang="ja-JP" altLang="en-US" dirty="0"/>
              <a:t>要介護５</a:t>
            </a:r>
            <a:r>
              <a:rPr kumimoji="1" lang="en-US" altLang="ja-JP" dirty="0"/>
              <a:t>】</a:t>
            </a:r>
            <a:r>
              <a:rPr kumimoji="1" lang="ja-JP" altLang="en-US" dirty="0"/>
              <a:t>　</a:t>
            </a:r>
            <a:endParaRPr kumimoji="1" lang="en-US" altLang="ja-JP" dirty="0"/>
          </a:p>
          <a:p>
            <a:r>
              <a:rPr lang="ja-JP" altLang="en-US" dirty="0"/>
              <a:t>夫と二人暮らし</a:t>
            </a:r>
            <a:endParaRPr kumimoji="1" lang="en-US" altLang="ja-JP" dirty="0"/>
          </a:p>
          <a:p>
            <a:r>
              <a:rPr lang="ja-JP" altLang="en-US" dirty="0"/>
              <a:t>既往歴</a:t>
            </a:r>
            <a:endParaRPr lang="en-US" altLang="ja-JP" dirty="0"/>
          </a:p>
          <a:p>
            <a:pPr marL="0" indent="0">
              <a:buNone/>
            </a:pPr>
            <a:r>
              <a:rPr kumimoji="1" lang="ja-JP" altLang="en-US" dirty="0"/>
              <a:t>　</a:t>
            </a:r>
            <a:r>
              <a:rPr lang="ja-JP" altLang="en-US" dirty="0"/>
              <a:t>　大脳皮質基底核変性症、関節リウマチ。高血圧症</a:t>
            </a:r>
            <a:endParaRPr kumimoji="1" lang="en-US" altLang="ja-JP" dirty="0"/>
          </a:p>
          <a:p>
            <a:pPr marL="0" indent="0">
              <a:buNone/>
            </a:pPr>
            <a:r>
              <a:rPr lang="ja-JP" altLang="en-US" dirty="0"/>
              <a:t>難病の進行から運動障害、構音障害あり寝たきりの状態。経口からの食事摂取により誤嚥性肺炎繰り返しているため胃瘻造設し退院となる。</a:t>
            </a:r>
            <a:endParaRPr lang="en-US" altLang="ja-JP" dirty="0"/>
          </a:p>
          <a:p>
            <a:pPr marL="0" indent="0">
              <a:buNone/>
            </a:pPr>
            <a:r>
              <a:rPr lang="ja-JP" altLang="en-US" dirty="0"/>
              <a:t>日に３回の経管栄養、３～４回の吸引が必要なため定期巡回サービス導入となる。</a:t>
            </a:r>
            <a:endParaRPr lang="en-US" altLang="ja-JP" dirty="0"/>
          </a:p>
          <a:p>
            <a:pPr marL="0" indent="0">
              <a:buNone/>
            </a:pPr>
            <a:endParaRPr kumimoji="1" lang="en-US" altLang="ja-JP" dirty="0"/>
          </a:p>
        </p:txBody>
      </p:sp>
    </p:spTree>
    <p:extLst>
      <p:ext uri="{BB962C8B-B14F-4D97-AF65-F5344CB8AC3E}">
        <p14:creationId xmlns:p14="http://schemas.microsoft.com/office/powerpoint/2010/main" val="1562534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9F6A-AA5E-E579-18B6-C3999CEB67B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F56ED7B-18E4-ABA0-8508-7C622D17DFD4}"/>
              </a:ext>
            </a:extLst>
          </p:cNvPr>
          <p:cNvSpPr>
            <a:spLocks noGrp="1"/>
          </p:cNvSpPr>
          <p:nvPr>
            <p:ph type="title"/>
          </p:nvPr>
        </p:nvSpPr>
        <p:spPr/>
        <p:txBody>
          <a:bodyPr/>
          <a:lstStyle/>
          <a:p>
            <a:r>
              <a:rPr lang="ja-JP" altLang="en-US" dirty="0"/>
              <a:t>定期巡回（介護保険</a:t>
            </a:r>
            <a:r>
              <a:rPr lang="en-US" altLang="ja-JP" dirty="0"/>
              <a:t>+</a:t>
            </a:r>
            <a:r>
              <a:rPr lang="ja-JP" altLang="en-US" dirty="0"/>
              <a:t>医療保険）</a:t>
            </a:r>
            <a:endParaRPr kumimoji="1" lang="ja-JP" altLang="en-US" dirty="0"/>
          </a:p>
        </p:txBody>
      </p:sp>
      <p:sp>
        <p:nvSpPr>
          <p:cNvPr id="3" name="テキスト プレースホルダー 2">
            <a:extLst>
              <a:ext uri="{FF2B5EF4-FFF2-40B4-BE49-F238E27FC236}">
                <a16:creationId xmlns:a16="http://schemas.microsoft.com/office/drawing/2014/main" id="{EE8F00E8-EC50-154E-B085-6E81B11366BA}"/>
              </a:ext>
            </a:extLst>
          </p:cNvPr>
          <p:cNvSpPr>
            <a:spLocks noGrp="1"/>
          </p:cNvSpPr>
          <p:nvPr>
            <p:ph type="body" idx="1"/>
          </p:nvPr>
        </p:nvSpPr>
        <p:spPr>
          <a:xfrm>
            <a:off x="966875" y="1969475"/>
            <a:ext cx="6003791" cy="576262"/>
          </a:xfrm>
        </p:spPr>
        <p:txBody>
          <a:bodyPr/>
          <a:lstStyle/>
          <a:p>
            <a:r>
              <a:rPr lang="ja-JP" altLang="en-US" dirty="0"/>
              <a:t>定期巡回（朝・随時対応）</a:t>
            </a:r>
            <a:endParaRPr kumimoji="1" lang="ja-JP" altLang="en-US" dirty="0"/>
          </a:p>
        </p:txBody>
      </p:sp>
      <p:sp>
        <p:nvSpPr>
          <p:cNvPr id="4" name="コンテンツ プレースホルダー 3">
            <a:extLst>
              <a:ext uri="{FF2B5EF4-FFF2-40B4-BE49-F238E27FC236}">
                <a16:creationId xmlns:a16="http://schemas.microsoft.com/office/drawing/2014/main" id="{A79C86A7-7B91-30DA-7B04-670E7230C4F0}"/>
              </a:ext>
            </a:extLst>
          </p:cNvPr>
          <p:cNvSpPr>
            <a:spLocks noGrp="1"/>
          </p:cNvSpPr>
          <p:nvPr>
            <p:ph sz="half" idx="2"/>
          </p:nvPr>
        </p:nvSpPr>
        <p:spPr/>
        <p:txBody>
          <a:bodyPr/>
          <a:lstStyle/>
          <a:p>
            <a:r>
              <a:rPr kumimoji="1" lang="ja-JP" altLang="en-US" dirty="0"/>
              <a:t>オムツ交換</a:t>
            </a:r>
            <a:endParaRPr kumimoji="1" lang="en-US" altLang="ja-JP" dirty="0"/>
          </a:p>
          <a:p>
            <a:r>
              <a:rPr lang="ja-JP" altLang="en-US" dirty="0"/>
              <a:t>車椅子移乗</a:t>
            </a:r>
            <a:endParaRPr kumimoji="1" lang="en-US" altLang="ja-JP" dirty="0"/>
          </a:p>
          <a:p>
            <a:pPr marL="45720" indent="0">
              <a:buNone/>
            </a:pPr>
            <a:endParaRPr lang="en-US" altLang="ja-JP" dirty="0"/>
          </a:p>
          <a:p>
            <a:endParaRPr kumimoji="1" lang="ja-JP" altLang="en-US" dirty="0"/>
          </a:p>
        </p:txBody>
      </p:sp>
      <p:sp>
        <p:nvSpPr>
          <p:cNvPr id="5" name="テキスト プレースホルダー 4">
            <a:extLst>
              <a:ext uri="{FF2B5EF4-FFF2-40B4-BE49-F238E27FC236}">
                <a16:creationId xmlns:a16="http://schemas.microsoft.com/office/drawing/2014/main" id="{D1A25049-014B-6F13-A9A8-73D83A027F6F}"/>
              </a:ext>
            </a:extLst>
          </p:cNvPr>
          <p:cNvSpPr>
            <a:spLocks noGrp="1"/>
          </p:cNvSpPr>
          <p:nvPr>
            <p:ph type="body" sz="quarter" idx="3"/>
          </p:nvPr>
        </p:nvSpPr>
        <p:spPr>
          <a:xfrm>
            <a:off x="6269174" y="1969475"/>
            <a:ext cx="4955952" cy="576262"/>
          </a:xfrm>
        </p:spPr>
        <p:txBody>
          <a:bodyPr/>
          <a:lstStyle/>
          <a:p>
            <a:r>
              <a:rPr kumimoji="1" lang="ja-JP" altLang="en-US" dirty="0"/>
              <a:t>訪問看護（朝・昼・夕）</a:t>
            </a:r>
          </a:p>
        </p:txBody>
      </p:sp>
      <p:sp>
        <p:nvSpPr>
          <p:cNvPr id="6" name="コンテンツ プレースホルダー 5">
            <a:extLst>
              <a:ext uri="{FF2B5EF4-FFF2-40B4-BE49-F238E27FC236}">
                <a16:creationId xmlns:a16="http://schemas.microsoft.com/office/drawing/2014/main" id="{A751E92B-E431-983B-A8F6-7D9D5C223290}"/>
              </a:ext>
            </a:extLst>
          </p:cNvPr>
          <p:cNvSpPr>
            <a:spLocks noGrp="1"/>
          </p:cNvSpPr>
          <p:nvPr>
            <p:ph sz="quarter" idx="4"/>
          </p:nvPr>
        </p:nvSpPr>
        <p:spPr/>
        <p:txBody>
          <a:bodyPr/>
          <a:lstStyle/>
          <a:p>
            <a:r>
              <a:rPr lang="ja-JP" altLang="en-US" dirty="0"/>
              <a:t>経管栄養</a:t>
            </a:r>
            <a:endParaRPr kumimoji="1" lang="en-US" altLang="ja-JP" dirty="0">
              <a:solidFill>
                <a:srgbClr val="FF0000"/>
              </a:solidFill>
            </a:endParaRPr>
          </a:p>
          <a:p>
            <a:r>
              <a:rPr lang="ja-JP" altLang="en-US" dirty="0"/>
              <a:t>清潔ケア</a:t>
            </a:r>
            <a:endParaRPr kumimoji="1" lang="en-US" altLang="ja-JP" dirty="0"/>
          </a:p>
          <a:p>
            <a:r>
              <a:rPr lang="ja-JP" altLang="en-US" dirty="0"/>
              <a:t>排便コントロール</a:t>
            </a:r>
            <a:endParaRPr kumimoji="1" lang="en-US" altLang="ja-JP" dirty="0"/>
          </a:p>
          <a:p>
            <a:r>
              <a:rPr lang="ja-JP" altLang="en-US" dirty="0"/>
              <a:t>吸引</a:t>
            </a:r>
            <a:endParaRPr lang="en-US" altLang="ja-JP" dirty="0"/>
          </a:p>
          <a:p>
            <a:r>
              <a:rPr lang="ja-JP" altLang="en-US" dirty="0"/>
              <a:t>関節可動域訓練</a:t>
            </a:r>
            <a:endParaRPr lang="en-US" altLang="ja-JP" dirty="0"/>
          </a:p>
          <a:p>
            <a:pPr marL="45720" indent="0">
              <a:buNone/>
            </a:pPr>
            <a:endParaRPr lang="en-US" altLang="ja-JP" dirty="0"/>
          </a:p>
          <a:p>
            <a:endParaRPr lang="en-US" altLang="ja-JP" dirty="0"/>
          </a:p>
          <a:p>
            <a:endParaRPr kumimoji="1" lang="en-US" altLang="ja-JP" dirty="0"/>
          </a:p>
          <a:p>
            <a:endParaRPr kumimoji="1" lang="ja-JP" altLang="en-US" dirty="0"/>
          </a:p>
        </p:txBody>
      </p:sp>
      <p:pic>
        <p:nvPicPr>
          <p:cNvPr id="1026" name="Picture 2" descr="福祉タクシー | 沼宮内タクシー">
            <a:extLst>
              <a:ext uri="{FF2B5EF4-FFF2-40B4-BE49-F238E27FC236}">
                <a16:creationId xmlns:a16="http://schemas.microsoft.com/office/drawing/2014/main" id="{F8E2EBFA-E7E9-C05F-6DA2-B60C60BACA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790" y="3933530"/>
            <a:ext cx="2660974" cy="2346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870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17A5EFDE-A5F0-9D89-C2F9-60FAE62C4924}"/>
              </a:ext>
            </a:extLst>
          </p:cNvPr>
          <p:cNvSpPr>
            <a:spLocks noGrp="1"/>
          </p:cNvSpPr>
          <p:nvPr>
            <p:ph type="title"/>
          </p:nvPr>
        </p:nvSpPr>
        <p:spPr>
          <a:xfrm>
            <a:off x="2180492" y="449495"/>
            <a:ext cx="9766998" cy="1262743"/>
          </a:xfrm>
        </p:spPr>
        <p:txBody>
          <a:bodyPr/>
          <a:lstStyle/>
          <a:p>
            <a:r>
              <a:rPr lang="ja-JP" altLang="en-US" dirty="0"/>
              <a:t>在宅生活の課題</a:t>
            </a:r>
            <a:r>
              <a:rPr lang="en-US" altLang="ja-JP" dirty="0"/>
              <a:t>【</a:t>
            </a:r>
            <a:r>
              <a:rPr lang="ja-JP" altLang="en-US" dirty="0"/>
              <a:t>男性介護</a:t>
            </a:r>
            <a:r>
              <a:rPr lang="en-US" altLang="ja-JP" dirty="0"/>
              <a:t>】</a:t>
            </a:r>
            <a:endParaRPr lang="ja-JP" altLang="en-US" dirty="0"/>
          </a:p>
        </p:txBody>
      </p:sp>
      <p:sp>
        <p:nvSpPr>
          <p:cNvPr id="8" name="コンテンツ プレースホルダー 7">
            <a:extLst>
              <a:ext uri="{FF2B5EF4-FFF2-40B4-BE49-F238E27FC236}">
                <a16:creationId xmlns:a16="http://schemas.microsoft.com/office/drawing/2014/main" id="{5C6806AB-76E3-AFDA-2A4C-3929CDEB6CFE}"/>
              </a:ext>
            </a:extLst>
          </p:cNvPr>
          <p:cNvSpPr>
            <a:spLocks noGrp="1"/>
          </p:cNvSpPr>
          <p:nvPr>
            <p:ph idx="1"/>
          </p:nvPr>
        </p:nvSpPr>
        <p:spPr>
          <a:xfrm>
            <a:off x="2632668" y="2620946"/>
            <a:ext cx="8533928" cy="3423138"/>
          </a:xfrm>
        </p:spPr>
        <p:txBody>
          <a:bodyPr>
            <a:normAutofit/>
          </a:bodyPr>
          <a:lstStyle/>
          <a:p>
            <a:r>
              <a:rPr lang="ja-JP" altLang="en-US" b="1" dirty="0"/>
              <a:t>男性介護者ケースで起こりやすいリスク</a:t>
            </a:r>
          </a:p>
          <a:p>
            <a:r>
              <a:rPr lang="ja-JP" altLang="en-US" dirty="0"/>
              <a:t>✔ 家事能力不足による生活破綻　　　</a:t>
            </a:r>
            <a:br>
              <a:rPr lang="ja-JP" altLang="en-US" dirty="0"/>
            </a:br>
            <a:r>
              <a:rPr lang="ja-JP" altLang="en-US" dirty="0"/>
              <a:t>✔ 相談できず突然の介護崩壊　　　　　　　　</a:t>
            </a:r>
            <a:br>
              <a:rPr lang="ja-JP" altLang="en-US" dirty="0"/>
            </a:br>
            <a:r>
              <a:rPr lang="ja-JP" altLang="en-US" dirty="0"/>
              <a:t>✔ 過剰な自己責任による共倒れ</a:t>
            </a:r>
          </a:p>
          <a:p>
            <a:r>
              <a:rPr lang="ja-JP" altLang="en-US" dirty="0"/>
              <a:t>👉 「限界が見えにくい」のが最大のリスク</a:t>
            </a:r>
          </a:p>
          <a:p>
            <a:pPr marL="45720" indent="0">
              <a:buNone/>
            </a:pPr>
            <a:endParaRPr lang="ja-JP" altLang="en-US" dirty="0"/>
          </a:p>
          <a:p>
            <a:pPr marL="45720" indent="0">
              <a:buNone/>
            </a:pPr>
            <a:endParaRPr lang="en-US" altLang="ja-JP" dirty="0"/>
          </a:p>
          <a:p>
            <a:pPr marL="45720" indent="0">
              <a:buNone/>
            </a:pPr>
            <a:endParaRPr lang="en-US" altLang="ja-JP" dirty="0"/>
          </a:p>
          <a:p>
            <a:pPr marL="45720" indent="0">
              <a:buNone/>
            </a:pPr>
            <a:endParaRPr lang="en-US" altLang="ja-JP" dirty="0"/>
          </a:p>
        </p:txBody>
      </p:sp>
      <p:sp>
        <p:nvSpPr>
          <p:cNvPr id="9" name="思考の吹き出し: 雲形 8">
            <a:extLst>
              <a:ext uri="{FF2B5EF4-FFF2-40B4-BE49-F238E27FC236}">
                <a16:creationId xmlns:a16="http://schemas.microsoft.com/office/drawing/2014/main" id="{724BAB49-EBE0-A1EE-C3C0-C7227838B849}"/>
              </a:ext>
            </a:extLst>
          </p:cNvPr>
          <p:cNvSpPr/>
          <p:nvPr/>
        </p:nvSpPr>
        <p:spPr>
          <a:xfrm>
            <a:off x="7948247" y="2004646"/>
            <a:ext cx="2974312" cy="793820"/>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弱音を吐けない</a:t>
            </a:r>
          </a:p>
        </p:txBody>
      </p:sp>
      <p:sp>
        <p:nvSpPr>
          <p:cNvPr id="10" name="思考の吹き出し: 雲形 9">
            <a:extLst>
              <a:ext uri="{FF2B5EF4-FFF2-40B4-BE49-F238E27FC236}">
                <a16:creationId xmlns:a16="http://schemas.microsoft.com/office/drawing/2014/main" id="{0B7A4FDE-338D-25C0-CC88-A9BC2A813F33}"/>
              </a:ext>
            </a:extLst>
          </p:cNvPr>
          <p:cNvSpPr/>
          <p:nvPr/>
        </p:nvSpPr>
        <p:spPr>
          <a:xfrm>
            <a:off x="8769700" y="3987521"/>
            <a:ext cx="2476918" cy="793820"/>
          </a:xfrm>
          <a:prstGeom prst="cloudCallout">
            <a:avLst>
              <a:gd name="adj1" fmla="val -47673"/>
              <a:gd name="adj2" fmla="val -5142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まだ大丈夫</a:t>
            </a:r>
          </a:p>
        </p:txBody>
      </p:sp>
      <p:sp>
        <p:nvSpPr>
          <p:cNvPr id="11" name="思考の吹き出し: 雲形 10">
            <a:extLst>
              <a:ext uri="{FF2B5EF4-FFF2-40B4-BE49-F238E27FC236}">
                <a16:creationId xmlns:a16="http://schemas.microsoft.com/office/drawing/2014/main" id="{2C7EE626-F34F-7763-2B4A-2284D611C472}"/>
              </a:ext>
            </a:extLst>
          </p:cNvPr>
          <p:cNvSpPr/>
          <p:nvPr/>
        </p:nvSpPr>
        <p:spPr>
          <a:xfrm>
            <a:off x="631372" y="5044274"/>
            <a:ext cx="3669323" cy="904350"/>
          </a:xfrm>
          <a:prstGeom prst="cloudCallout">
            <a:avLst>
              <a:gd name="adj1" fmla="val 13753"/>
              <a:gd name="adj2" fmla="val -966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自分で解決するべき</a:t>
            </a:r>
          </a:p>
        </p:txBody>
      </p:sp>
      <p:sp>
        <p:nvSpPr>
          <p:cNvPr id="12" name="思考の吹き出し: 雲形 11">
            <a:extLst>
              <a:ext uri="{FF2B5EF4-FFF2-40B4-BE49-F238E27FC236}">
                <a16:creationId xmlns:a16="http://schemas.microsoft.com/office/drawing/2014/main" id="{87CD4206-260C-A2EE-5952-FBA7F53FE80C}"/>
              </a:ext>
            </a:extLst>
          </p:cNvPr>
          <p:cNvSpPr/>
          <p:nvPr/>
        </p:nvSpPr>
        <p:spPr>
          <a:xfrm>
            <a:off x="768697" y="1712238"/>
            <a:ext cx="3526973" cy="711760"/>
          </a:xfrm>
          <a:prstGeom prst="cloudCallout">
            <a:avLst>
              <a:gd name="adj1" fmla="val 23398"/>
              <a:gd name="adj2" fmla="val 739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自分が頑張れば良い</a:t>
            </a:r>
          </a:p>
        </p:txBody>
      </p:sp>
      <p:sp>
        <p:nvSpPr>
          <p:cNvPr id="13" name="思考の吹き出し: 雲形 12">
            <a:extLst>
              <a:ext uri="{FF2B5EF4-FFF2-40B4-BE49-F238E27FC236}">
                <a16:creationId xmlns:a16="http://schemas.microsoft.com/office/drawing/2014/main" id="{42983E5F-B592-A228-8D69-C525961C5993}"/>
              </a:ext>
            </a:extLst>
          </p:cNvPr>
          <p:cNvSpPr/>
          <p:nvPr/>
        </p:nvSpPr>
        <p:spPr>
          <a:xfrm>
            <a:off x="5769428" y="5073044"/>
            <a:ext cx="3173604" cy="1175356"/>
          </a:xfrm>
          <a:prstGeom prst="cloudCallout">
            <a:avLst>
              <a:gd name="adj1" fmla="val -21149"/>
              <a:gd name="adj2" fmla="val -7770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人様に言うべきことじゃない</a:t>
            </a:r>
          </a:p>
        </p:txBody>
      </p:sp>
    </p:spTree>
    <p:extLst>
      <p:ext uri="{BB962C8B-B14F-4D97-AF65-F5344CB8AC3E}">
        <p14:creationId xmlns:p14="http://schemas.microsoft.com/office/powerpoint/2010/main" val="3648995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721B-1759-0767-64A1-F6F63831B4A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5D52BE4-8E09-96CD-24E5-120097F7C0E0}"/>
              </a:ext>
            </a:extLst>
          </p:cNvPr>
          <p:cNvSpPr>
            <a:spLocks noGrp="1"/>
          </p:cNvSpPr>
          <p:nvPr>
            <p:ph type="title"/>
          </p:nvPr>
        </p:nvSpPr>
        <p:spPr/>
        <p:txBody>
          <a:bodyPr>
            <a:normAutofit fontScale="90000"/>
          </a:bodyPr>
          <a:lstStyle/>
          <a:p>
            <a:r>
              <a:rPr kumimoji="1" lang="en-US" altLang="ja-JP" sz="2700" dirty="0"/>
              <a:t>【</a:t>
            </a:r>
            <a:r>
              <a:rPr kumimoji="1" lang="ja-JP" altLang="en-US" sz="2700" dirty="0"/>
              <a:t>結果</a:t>
            </a:r>
            <a:r>
              <a:rPr kumimoji="1" lang="en-US" altLang="ja-JP" sz="2700" dirty="0"/>
              <a:t>】</a:t>
            </a:r>
            <a:br>
              <a:rPr kumimoji="1" lang="en-US" altLang="ja-JP" sz="2700" dirty="0"/>
            </a:br>
            <a:br>
              <a:rPr kumimoji="1" lang="en-US" altLang="ja-JP" dirty="0"/>
            </a:br>
            <a:endParaRPr kumimoji="1" lang="ja-JP" altLang="en-US" dirty="0"/>
          </a:p>
        </p:txBody>
      </p:sp>
      <p:sp>
        <p:nvSpPr>
          <p:cNvPr id="3" name="コンテンツ プレースホルダー 2">
            <a:extLst>
              <a:ext uri="{FF2B5EF4-FFF2-40B4-BE49-F238E27FC236}">
                <a16:creationId xmlns:a16="http://schemas.microsoft.com/office/drawing/2014/main" id="{79760D58-4E77-D4A4-2713-1532E08146E7}"/>
              </a:ext>
            </a:extLst>
          </p:cNvPr>
          <p:cNvSpPr>
            <a:spLocks noGrp="1"/>
          </p:cNvSpPr>
          <p:nvPr>
            <p:ph idx="1"/>
          </p:nvPr>
        </p:nvSpPr>
        <p:spPr>
          <a:xfrm>
            <a:off x="1143000" y="1095270"/>
            <a:ext cx="9872871" cy="5000730"/>
          </a:xfrm>
        </p:spPr>
        <p:txBody>
          <a:bodyPr>
            <a:normAutofit/>
          </a:bodyPr>
          <a:lstStyle/>
          <a:p>
            <a:pPr marL="45720" indent="0">
              <a:buNone/>
            </a:pPr>
            <a:r>
              <a:rPr lang="ja-JP" altLang="en-US" b="1" u="sng" dirty="0"/>
              <a:t>訪問介護、看護導入予定</a:t>
            </a:r>
            <a:r>
              <a:rPr lang="ja-JP" altLang="en-US" dirty="0"/>
              <a:t>の時は男性特有の責任感が強く、入院中は自分が全て介護する。と病院で熱心に胃瘻、吸引、排泄の手技習得のためレクチャーを受けていた。</a:t>
            </a:r>
            <a:endParaRPr lang="en-US" altLang="ja-JP" dirty="0"/>
          </a:p>
          <a:p>
            <a:pPr marL="45720" indent="0">
              <a:buNone/>
            </a:pPr>
            <a:r>
              <a:rPr lang="ja-JP" altLang="en-US" b="1" u="sng" dirty="0"/>
              <a:t>定期巡回介入すること決定後</a:t>
            </a:r>
            <a:r>
              <a:rPr lang="ja-JP" altLang="en-US" dirty="0"/>
              <a:t>には、「良かった。できれば（ケアの多くを）頼みたい。」定期巡回看護師と病院の退院支援看護師が連携し在宅で必要な物品準備や必要最低限のケア方法の指導をした。退院後は夫で負担のない程度の車いす移乗、ゼリーなどのお楽しみ程度の食事介助をしていただきながら、在宅療養生活を継続している。</a:t>
            </a:r>
            <a:endParaRPr lang="en-US" altLang="ja-JP" dirty="0"/>
          </a:p>
          <a:p>
            <a:pPr marL="45720" indent="0">
              <a:buNone/>
            </a:pPr>
            <a:endParaRPr kumimoji="1" lang="en-US" altLang="ja-JP" dirty="0"/>
          </a:p>
          <a:p>
            <a:pPr marL="45720" indent="0">
              <a:buNone/>
            </a:pPr>
            <a:r>
              <a:rPr lang="en-US" altLang="ja-JP" dirty="0"/>
              <a:t>【</a:t>
            </a:r>
            <a:r>
              <a:rPr lang="ja-JP" altLang="en-US" dirty="0"/>
              <a:t>所感</a:t>
            </a:r>
            <a:r>
              <a:rPr lang="en-US" altLang="ja-JP" dirty="0"/>
              <a:t>】</a:t>
            </a:r>
          </a:p>
          <a:p>
            <a:pPr marL="45720" indent="0">
              <a:buNone/>
            </a:pPr>
            <a:r>
              <a:rPr lang="ja-JP" altLang="en-US" b="1" dirty="0"/>
              <a:t>　男性介護者は、初めての家事に加えて、介護が重なることは、精神的や肉体的にも重責となり介護破綻を招く要因となる。まずは介護負担を軽減するよう支援し、孤立を防ぎ、相談しやすい環境作りをしていく。</a:t>
            </a:r>
            <a:endParaRPr lang="ja-JP" altLang="en-US" dirty="0"/>
          </a:p>
          <a:p>
            <a:pPr marL="45720" indent="0">
              <a:buNone/>
            </a:pPr>
            <a:endParaRPr lang="en-US" altLang="ja-JP" dirty="0"/>
          </a:p>
          <a:p>
            <a:pPr marL="45720" indent="0">
              <a:buNone/>
            </a:pPr>
            <a:endParaRPr kumimoji="1" lang="en-US" altLang="ja-JP" dirty="0"/>
          </a:p>
          <a:p>
            <a:pPr marL="45720" indent="0">
              <a:buNone/>
            </a:pPr>
            <a:endParaRPr lang="en-US" altLang="ja-JP" dirty="0"/>
          </a:p>
          <a:p>
            <a:pPr marL="45720" indent="0">
              <a:buNone/>
            </a:pPr>
            <a:endParaRPr kumimoji="1" lang="en-US" altLang="ja-JP" dirty="0"/>
          </a:p>
          <a:p>
            <a:pPr marL="45720" indent="0">
              <a:buNone/>
            </a:pPr>
            <a:endParaRPr lang="en-US" altLang="ja-JP" dirty="0"/>
          </a:p>
          <a:p>
            <a:pPr marL="45720" indent="0">
              <a:buNone/>
            </a:pPr>
            <a:endParaRPr kumimoji="1" lang="ja-JP" altLang="en-US" dirty="0"/>
          </a:p>
        </p:txBody>
      </p:sp>
    </p:spTree>
    <p:extLst>
      <p:ext uri="{BB962C8B-B14F-4D97-AF65-F5344CB8AC3E}">
        <p14:creationId xmlns:p14="http://schemas.microsoft.com/office/powerpoint/2010/main" val="3353734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980A59-3A4F-5D32-F973-0BB4B2618417}"/>
              </a:ext>
            </a:extLst>
          </p:cNvPr>
          <p:cNvSpPr>
            <a:spLocks noGrp="1"/>
          </p:cNvSpPr>
          <p:nvPr>
            <p:ph type="title"/>
          </p:nvPr>
        </p:nvSpPr>
        <p:spPr>
          <a:xfrm>
            <a:off x="2020168" y="2788555"/>
            <a:ext cx="8911687" cy="1280890"/>
          </a:xfrm>
        </p:spPr>
        <p:txBody>
          <a:bodyPr/>
          <a:lstStyle/>
          <a:p>
            <a:r>
              <a:rPr kumimoji="1" lang="ja-JP" altLang="en-US" dirty="0"/>
              <a:t>　　　　質疑・応答</a:t>
            </a:r>
          </a:p>
        </p:txBody>
      </p:sp>
    </p:spTree>
    <p:extLst>
      <p:ext uri="{BB962C8B-B14F-4D97-AF65-F5344CB8AC3E}">
        <p14:creationId xmlns:p14="http://schemas.microsoft.com/office/powerpoint/2010/main" val="1117434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427570D-FEF4-DA63-407B-4C914FB8D765}"/>
              </a:ext>
            </a:extLst>
          </p:cNvPr>
          <p:cNvSpPr>
            <a:spLocks noGrp="1"/>
          </p:cNvSpPr>
          <p:nvPr>
            <p:ph type="title"/>
          </p:nvPr>
        </p:nvSpPr>
        <p:spPr>
          <a:xfrm>
            <a:off x="2412053" y="2493103"/>
            <a:ext cx="8911687" cy="1280890"/>
          </a:xfrm>
        </p:spPr>
        <p:txBody>
          <a:bodyPr/>
          <a:lstStyle/>
          <a:p>
            <a:r>
              <a:rPr lang="ja-JP" altLang="en-US" dirty="0"/>
              <a:t>ご清聴ありがとうございました。</a:t>
            </a:r>
          </a:p>
        </p:txBody>
      </p:sp>
    </p:spTree>
    <p:extLst>
      <p:ext uri="{BB962C8B-B14F-4D97-AF65-F5344CB8AC3E}">
        <p14:creationId xmlns:p14="http://schemas.microsoft.com/office/powerpoint/2010/main" val="3435431741"/>
      </p:ext>
    </p:extLst>
  </p:cSld>
  <p:clrMapOvr>
    <a:masterClrMapping/>
  </p:clrMapOvr>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TM03457444[[fn=基礎]]</Template>
  <TotalTime>1795</TotalTime>
  <Words>2148</Words>
  <Application>Microsoft Office PowerPoint</Application>
  <PresentationFormat>ワイド画面</PresentationFormat>
  <Paragraphs>274</Paragraphs>
  <Slides>30</Slides>
  <Notes>0</Notes>
  <HiddenSlides>0</HiddenSlides>
  <MMClips>0</MMClips>
  <ScaleCrop>false</ScaleCrop>
  <HeadingPairs>
    <vt:vector size="6" baseType="variant">
      <vt:variant>
        <vt:lpstr>使用されているフォント</vt:lpstr>
      </vt:variant>
      <vt:variant>
        <vt:i4>1</vt:i4>
      </vt:variant>
      <vt:variant>
        <vt:lpstr>テーマ</vt:lpstr>
      </vt:variant>
      <vt:variant>
        <vt:i4>1</vt:i4>
      </vt:variant>
      <vt:variant>
        <vt:lpstr>スライド タイトル</vt:lpstr>
      </vt:variant>
      <vt:variant>
        <vt:i4>30</vt:i4>
      </vt:variant>
    </vt:vector>
  </HeadingPairs>
  <TitlesOfParts>
    <vt:vector size="32" baseType="lpstr">
      <vt:lpstr>Corbel</vt:lpstr>
      <vt:lpstr>基礎</vt:lpstr>
      <vt:lpstr>令和８年２月　医療連携推進会議 　　　　　　　　　　　 　　　　　　　　　</vt:lpstr>
      <vt:lpstr>本日のレジュメ</vt:lpstr>
      <vt:lpstr>Link板橋定期巡回</vt:lpstr>
      <vt:lpstr>定期巡回随時対応訪問介護看護</vt:lpstr>
      <vt:lpstr>【連携型】【一体型】の違い</vt:lpstr>
      <vt:lpstr>ICTの活用</vt:lpstr>
      <vt:lpstr>在宅療養生活を考えたとき</vt:lpstr>
      <vt:lpstr>定期巡回一体型に適した利用者像とは </vt:lpstr>
      <vt:lpstr>利用者の構成</vt:lpstr>
      <vt:lpstr>PowerPoint プレゼンテーション</vt:lpstr>
      <vt:lpstr>要介護度別</vt:lpstr>
      <vt:lpstr>令和８年１月の訪問件数内訳</vt:lpstr>
      <vt:lpstr>事故報告</vt:lpstr>
      <vt:lpstr>　　　　　　　</vt:lpstr>
      <vt:lpstr>　　　　　　事　例</vt:lpstr>
      <vt:lpstr>事例①　 </vt:lpstr>
      <vt:lpstr>定期巡回（介護保険+特指示（医療保険）</vt:lpstr>
      <vt:lpstr>年末年始の体調悪化</vt:lpstr>
      <vt:lpstr>【結果】  </vt:lpstr>
      <vt:lpstr>PowerPoint プレゼンテーション</vt:lpstr>
      <vt:lpstr>事例②　</vt:lpstr>
      <vt:lpstr>定期巡回（看護付き）</vt:lpstr>
      <vt:lpstr>在宅生活の課題【排便】</vt:lpstr>
      <vt:lpstr>【結果】  </vt:lpstr>
      <vt:lpstr>事例③　</vt:lpstr>
      <vt:lpstr>定期巡回（介護保険+医療保険）</vt:lpstr>
      <vt:lpstr>在宅生活の課題【男性介護】</vt:lpstr>
      <vt:lpstr>【結果】  </vt:lpstr>
      <vt:lpstr>　　　　質疑・応答</vt:lpstr>
      <vt:lpstr>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優子 鈴木</dc:creator>
  <cp:lastModifiedBy>優子 鈴木</cp:lastModifiedBy>
  <cp:revision>4</cp:revision>
  <cp:lastPrinted>2024-08-28T03:17:09Z</cp:lastPrinted>
  <dcterms:created xsi:type="dcterms:W3CDTF">2024-06-26T02:14:55Z</dcterms:created>
  <dcterms:modified xsi:type="dcterms:W3CDTF">2026-02-24T04:32:03Z</dcterms:modified>
</cp:coreProperties>
</file>