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5" r:id="rId1"/>
  </p:sldMasterIdLst>
  <p:sldIdLst>
    <p:sldId id="256" r:id="rId2"/>
    <p:sldId id="296" r:id="rId3"/>
    <p:sldId id="288" r:id="rId4"/>
    <p:sldId id="258" r:id="rId5"/>
    <p:sldId id="280" r:id="rId6"/>
    <p:sldId id="284" r:id="rId7"/>
    <p:sldId id="285" r:id="rId8"/>
    <p:sldId id="283" r:id="rId9"/>
    <p:sldId id="271" r:id="rId10"/>
    <p:sldId id="292" r:id="rId11"/>
    <p:sldId id="295" r:id="rId12"/>
    <p:sldId id="291" r:id="rId13"/>
    <p:sldId id="293" r:id="rId14"/>
    <p:sldId id="298" r:id="rId15"/>
    <p:sldId id="306" r:id="rId16"/>
    <p:sldId id="307" r:id="rId17"/>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5937EA-D3D8-4081-B1E2-6CADAED137ED}" v="3982" dt="2024-08-28T00:55:05.59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6" d="100"/>
          <a:sy n="76" d="100"/>
        </p:scale>
        <p:origin x="1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新規</c:v>
                </c:pt>
              </c:strCache>
            </c:strRef>
          </c:tx>
          <c:spPr>
            <a:gradFill rotWithShape="1">
              <a:gsLst>
                <a:gs pos="0">
                  <a:schemeClr val="accent6">
                    <a:tint val="96000"/>
                    <a:lumMod val="104000"/>
                  </a:schemeClr>
                </a:gs>
                <a:gs pos="100000">
                  <a:schemeClr val="accent6">
                    <a:shade val="98000"/>
                    <a:lumMod val="94000"/>
                  </a:schemeClr>
                </a:gs>
              </a:gsLst>
              <a:lin ang="5400000" scaled="0"/>
            </a:gradFill>
            <a:ln>
              <a:noFill/>
            </a:ln>
            <a:effectLst>
              <a:outerShdw blurRad="38100" dist="25400" dir="5400000" rotWithShape="0">
                <a:srgbClr val="000000">
                  <a:alpha val="25000"/>
                </a:srgbClr>
              </a:outerShdw>
            </a:effectLst>
          </c:spPr>
          <c:invertIfNegative val="0"/>
          <c:cat>
            <c:strRef>
              <c:f>Sheet1!$B$1:$M$1</c:f>
              <c:strCache>
                <c:ptCount val="12"/>
                <c:pt idx="0">
                  <c:v>8 月</c:v>
                </c:pt>
                <c:pt idx="1">
                  <c:v>9月</c:v>
                </c:pt>
                <c:pt idx="2">
                  <c:v>10月</c:v>
                </c:pt>
                <c:pt idx="3">
                  <c:v>11月</c:v>
                </c:pt>
                <c:pt idx="4">
                  <c:v>12月</c:v>
                </c:pt>
                <c:pt idx="5">
                  <c:v>1月</c:v>
                </c:pt>
                <c:pt idx="6">
                  <c:v>2月</c:v>
                </c:pt>
                <c:pt idx="7">
                  <c:v>3月</c:v>
                </c:pt>
                <c:pt idx="8">
                  <c:v>4月</c:v>
                </c:pt>
                <c:pt idx="9">
                  <c:v>5月</c:v>
                </c:pt>
                <c:pt idx="10">
                  <c:v>6月</c:v>
                </c:pt>
                <c:pt idx="11">
                  <c:v>7月</c:v>
                </c:pt>
              </c:strCache>
            </c:strRef>
          </c:cat>
          <c:val>
            <c:numRef>
              <c:f>Sheet1!$B$2:$M$2</c:f>
              <c:numCache>
                <c:formatCode>General</c:formatCode>
                <c:ptCount val="12"/>
                <c:pt idx="0">
                  <c:v>6</c:v>
                </c:pt>
                <c:pt idx="1">
                  <c:v>5</c:v>
                </c:pt>
                <c:pt idx="2">
                  <c:v>5</c:v>
                </c:pt>
                <c:pt idx="3">
                  <c:v>4</c:v>
                </c:pt>
                <c:pt idx="4">
                  <c:v>4</c:v>
                </c:pt>
                <c:pt idx="5">
                  <c:v>3</c:v>
                </c:pt>
                <c:pt idx="6">
                  <c:v>5</c:v>
                </c:pt>
                <c:pt idx="7">
                  <c:v>3</c:v>
                </c:pt>
                <c:pt idx="8">
                  <c:v>2</c:v>
                </c:pt>
                <c:pt idx="9">
                  <c:v>3</c:v>
                </c:pt>
                <c:pt idx="10">
                  <c:v>2</c:v>
                </c:pt>
                <c:pt idx="11">
                  <c:v>1</c:v>
                </c:pt>
              </c:numCache>
            </c:numRef>
          </c:val>
          <c:extLst>
            <c:ext xmlns:c16="http://schemas.microsoft.com/office/drawing/2014/chart" uri="{C3380CC4-5D6E-409C-BE32-E72D297353CC}">
              <c16:uniqueId val="{00000000-65B3-492B-9F57-130C24BB1AE1}"/>
            </c:ext>
          </c:extLst>
        </c:ser>
        <c:ser>
          <c:idx val="1"/>
          <c:order val="1"/>
          <c:tx>
            <c:strRef>
              <c:f>Sheet1!$A$3</c:f>
              <c:strCache>
                <c:ptCount val="1"/>
                <c:pt idx="0">
                  <c:v>終了</c:v>
                </c:pt>
              </c:strCache>
            </c:strRef>
          </c:tx>
          <c:spPr>
            <a:gradFill rotWithShape="1">
              <a:gsLst>
                <a:gs pos="0">
                  <a:schemeClr val="accent5">
                    <a:tint val="96000"/>
                    <a:lumMod val="104000"/>
                  </a:schemeClr>
                </a:gs>
                <a:gs pos="100000">
                  <a:schemeClr val="accent5">
                    <a:shade val="98000"/>
                    <a:lumMod val="94000"/>
                  </a:schemeClr>
                </a:gs>
              </a:gsLst>
              <a:lin ang="5400000" scaled="0"/>
            </a:gradFill>
            <a:ln>
              <a:noFill/>
            </a:ln>
            <a:effectLst>
              <a:outerShdw blurRad="38100" dist="25400" dir="5400000" rotWithShape="0">
                <a:srgbClr val="000000">
                  <a:alpha val="25000"/>
                </a:srgbClr>
              </a:outerShdw>
            </a:effectLst>
          </c:spPr>
          <c:invertIfNegative val="0"/>
          <c:cat>
            <c:strRef>
              <c:f>Sheet1!$B$1:$M$1</c:f>
              <c:strCache>
                <c:ptCount val="12"/>
                <c:pt idx="0">
                  <c:v>8 月</c:v>
                </c:pt>
                <c:pt idx="1">
                  <c:v>9月</c:v>
                </c:pt>
                <c:pt idx="2">
                  <c:v>10月</c:v>
                </c:pt>
                <c:pt idx="3">
                  <c:v>11月</c:v>
                </c:pt>
                <c:pt idx="4">
                  <c:v>12月</c:v>
                </c:pt>
                <c:pt idx="5">
                  <c:v>1月</c:v>
                </c:pt>
                <c:pt idx="6">
                  <c:v>2月</c:v>
                </c:pt>
                <c:pt idx="7">
                  <c:v>3月</c:v>
                </c:pt>
                <c:pt idx="8">
                  <c:v>4月</c:v>
                </c:pt>
                <c:pt idx="9">
                  <c:v>5月</c:v>
                </c:pt>
                <c:pt idx="10">
                  <c:v>6月</c:v>
                </c:pt>
                <c:pt idx="11">
                  <c:v>7月</c:v>
                </c:pt>
              </c:strCache>
            </c:strRef>
          </c:cat>
          <c:val>
            <c:numRef>
              <c:f>Sheet1!$B$3:$M$3</c:f>
              <c:numCache>
                <c:formatCode>General</c:formatCode>
                <c:ptCount val="12"/>
                <c:pt idx="0">
                  <c:v>0</c:v>
                </c:pt>
                <c:pt idx="1">
                  <c:v>2</c:v>
                </c:pt>
                <c:pt idx="2">
                  <c:v>0</c:v>
                </c:pt>
                <c:pt idx="3">
                  <c:v>0</c:v>
                </c:pt>
                <c:pt idx="4">
                  <c:v>3</c:v>
                </c:pt>
                <c:pt idx="5">
                  <c:v>4</c:v>
                </c:pt>
                <c:pt idx="6">
                  <c:v>3</c:v>
                </c:pt>
                <c:pt idx="7">
                  <c:v>0</c:v>
                </c:pt>
                <c:pt idx="8">
                  <c:v>2</c:v>
                </c:pt>
                <c:pt idx="9">
                  <c:v>5</c:v>
                </c:pt>
                <c:pt idx="10">
                  <c:v>2</c:v>
                </c:pt>
                <c:pt idx="11">
                  <c:v>1</c:v>
                </c:pt>
              </c:numCache>
            </c:numRef>
          </c:val>
          <c:extLst>
            <c:ext xmlns:c16="http://schemas.microsoft.com/office/drawing/2014/chart" uri="{C3380CC4-5D6E-409C-BE32-E72D297353CC}">
              <c16:uniqueId val="{00000001-65B3-492B-9F57-130C24BB1AE1}"/>
            </c:ext>
          </c:extLst>
        </c:ser>
        <c:dLbls>
          <c:showLegendKey val="0"/>
          <c:showVal val="0"/>
          <c:showCatName val="0"/>
          <c:showSerName val="0"/>
          <c:showPercent val="0"/>
          <c:showBubbleSize val="0"/>
        </c:dLbls>
        <c:gapWidth val="150"/>
        <c:axId val="2052262976"/>
        <c:axId val="2052263456"/>
      </c:barChart>
      <c:lineChart>
        <c:grouping val="standard"/>
        <c:varyColors val="0"/>
        <c:ser>
          <c:idx val="2"/>
          <c:order val="2"/>
          <c:tx>
            <c:strRef>
              <c:f>Sheet1!$A$4</c:f>
              <c:strCache>
                <c:ptCount val="1"/>
                <c:pt idx="0">
                  <c:v>合計利用者数</c:v>
                </c:pt>
              </c:strCache>
            </c:strRef>
          </c:tx>
          <c:spPr>
            <a:ln w="31750" cap="rnd">
              <a:solidFill>
                <a:schemeClr val="accent4"/>
              </a:solidFill>
              <a:round/>
            </a:ln>
            <a:effectLst>
              <a:outerShdw blurRad="38100" dist="25400" dir="5400000" rotWithShape="0">
                <a:srgbClr val="000000">
                  <a:alpha val="25000"/>
                </a:srgbClr>
              </a:outerShdw>
            </a:effectLst>
          </c:spPr>
          <c:marker>
            <c:symbol val="none"/>
          </c:marker>
          <c:cat>
            <c:strRef>
              <c:f>Sheet1!$B$1:$M$1</c:f>
              <c:strCache>
                <c:ptCount val="12"/>
                <c:pt idx="0">
                  <c:v>8 月</c:v>
                </c:pt>
                <c:pt idx="1">
                  <c:v>9月</c:v>
                </c:pt>
                <c:pt idx="2">
                  <c:v>10月</c:v>
                </c:pt>
                <c:pt idx="3">
                  <c:v>11月</c:v>
                </c:pt>
                <c:pt idx="4">
                  <c:v>12月</c:v>
                </c:pt>
                <c:pt idx="5">
                  <c:v>1月</c:v>
                </c:pt>
                <c:pt idx="6">
                  <c:v>2月</c:v>
                </c:pt>
                <c:pt idx="7">
                  <c:v>3月</c:v>
                </c:pt>
                <c:pt idx="8">
                  <c:v>4月</c:v>
                </c:pt>
                <c:pt idx="9">
                  <c:v>5月</c:v>
                </c:pt>
                <c:pt idx="10">
                  <c:v>6月</c:v>
                </c:pt>
                <c:pt idx="11">
                  <c:v>7月</c:v>
                </c:pt>
              </c:strCache>
            </c:strRef>
          </c:cat>
          <c:val>
            <c:numRef>
              <c:f>Sheet1!$B$4:$M$4</c:f>
              <c:numCache>
                <c:formatCode>General</c:formatCode>
                <c:ptCount val="12"/>
                <c:pt idx="0">
                  <c:v>6</c:v>
                </c:pt>
                <c:pt idx="1">
                  <c:v>9</c:v>
                </c:pt>
                <c:pt idx="2">
                  <c:v>14</c:v>
                </c:pt>
                <c:pt idx="3">
                  <c:v>18</c:v>
                </c:pt>
                <c:pt idx="4">
                  <c:v>19</c:v>
                </c:pt>
                <c:pt idx="5">
                  <c:v>18</c:v>
                </c:pt>
                <c:pt idx="6">
                  <c:v>21</c:v>
                </c:pt>
                <c:pt idx="7">
                  <c:v>24</c:v>
                </c:pt>
                <c:pt idx="8">
                  <c:v>24</c:v>
                </c:pt>
                <c:pt idx="9">
                  <c:v>19</c:v>
                </c:pt>
                <c:pt idx="10">
                  <c:v>19</c:v>
                </c:pt>
                <c:pt idx="11">
                  <c:v>19</c:v>
                </c:pt>
              </c:numCache>
            </c:numRef>
          </c:val>
          <c:smooth val="0"/>
          <c:extLst>
            <c:ext xmlns:c16="http://schemas.microsoft.com/office/drawing/2014/chart" uri="{C3380CC4-5D6E-409C-BE32-E72D297353CC}">
              <c16:uniqueId val="{00000002-65B3-492B-9F57-130C24BB1AE1}"/>
            </c:ext>
          </c:extLst>
        </c:ser>
        <c:dLbls>
          <c:showLegendKey val="0"/>
          <c:showVal val="0"/>
          <c:showCatName val="0"/>
          <c:showSerName val="0"/>
          <c:showPercent val="0"/>
          <c:showBubbleSize val="0"/>
        </c:dLbls>
        <c:marker val="1"/>
        <c:smooth val="0"/>
        <c:axId val="2052255296"/>
        <c:axId val="2052273056"/>
      </c:lineChart>
      <c:catAx>
        <c:axId val="2052262976"/>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ja-JP"/>
          </a:p>
        </c:txPr>
        <c:crossAx val="2052263456"/>
        <c:crosses val="autoZero"/>
        <c:auto val="1"/>
        <c:lblAlgn val="ctr"/>
        <c:lblOffset val="100"/>
        <c:noMultiLvlLbl val="0"/>
      </c:catAx>
      <c:valAx>
        <c:axId val="2052263456"/>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ja-JP"/>
          </a:p>
        </c:txPr>
        <c:crossAx val="2052262976"/>
        <c:crosses val="autoZero"/>
        <c:crossBetween val="between"/>
      </c:valAx>
      <c:valAx>
        <c:axId val="2052273056"/>
        <c:scaling>
          <c:orientation val="minMax"/>
        </c:scaling>
        <c:delete val="0"/>
        <c:axPos val="r"/>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ja-JP"/>
          </a:p>
        </c:txPr>
        <c:crossAx val="2052255296"/>
        <c:crosses val="max"/>
        <c:crossBetween val="between"/>
      </c:valAx>
      <c:catAx>
        <c:axId val="2052255296"/>
        <c:scaling>
          <c:orientation val="minMax"/>
        </c:scaling>
        <c:delete val="1"/>
        <c:axPos val="b"/>
        <c:numFmt formatCode="General" sourceLinked="1"/>
        <c:majorTickMark val="none"/>
        <c:minorTickMark val="none"/>
        <c:tickLblPos val="nextTo"/>
        <c:crossAx val="2052273056"/>
        <c:crosses val="autoZero"/>
        <c:auto val="1"/>
        <c:lblAlgn val="ctr"/>
        <c:lblOffset val="100"/>
        <c:noMultiLvlLbl val="0"/>
      </c:catAx>
      <c:dTable>
        <c:showHorzBorder val="1"/>
        <c:showVertBorder val="1"/>
        <c:showOutline val="1"/>
        <c:showKeys val="1"/>
        <c:spPr>
          <a:noFill/>
          <a:ln w="9525">
            <a:solidFill>
              <a:schemeClr val="tx2">
                <a:lumMod val="15000"/>
                <a:lumOff val="85000"/>
              </a:schemeClr>
            </a:solidFill>
          </a:ln>
          <a:effectLst/>
        </c:spPr>
        <c:txPr>
          <a:bodyPr rot="0" spcFirstLastPara="1" vertOverflow="ellipsis" vert="horz" wrap="square" anchor="ctr" anchorCtr="1"/>
          <a:lstStyle/>
          <a:p>
            <a:pPr rtl="0">
              <a:defRPr sz="1197" b="0" i="0" u="none" strike="noStrike" kern="1200" baseline="0">
                <a:solidFill>
                  <a:schemeClr val="tx2"/>
                </a:solidFill>
                <a:latin typeface="+mn-lt"/>
                <a:ea typeface="+mn-ea"/>
                <a:cs typeface="+mn-cs"/>
              </a:defRPr>
            </a:pPr>
            <a:endParaRPr lang="ja-JP"/>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3BD7-4610-9DE5-BA8BDC71355A}"/>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3BD7-4610-9DE5-BA8BDC71355A}"/>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3BD7-4610-9DE5-BA8BDC71355A}"/>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3BD7-4610-9DE5-BA8BDC71355A}"/>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3BD7-4610-9DE5-BA8BDC71355A}"/>
              </c:ext>
            </c:extLst>
          </c:dPt>
          <c:dLbls>
            <c:dLbl>
              <c:idx val="3"/>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endParaRPr lang="ja-JP"/>
                </a:p>
              </c:txPr>
              <c:dLblPos val="ctr"/>
              <c:showLegendKey val="0"/>
              <c:showVal val="0"/>
              <c:showCatName val="0"/>
              <c:showSerName val="0"/>
              <c:showPercent val="1"/>
              <c:showBubbleSize val="0"/>
              <c:extLst>
                <c:ext xmlns:c15="http://schemas.microsoft.com/office/drawing/2012/chart" uri="{CE6537A1-D6FC-4f65-9D91-7224C49458BB}">
                  <c15:layout>
                    <c:manualLayout>
                      <c:w val="4.7264292128644317E-2"/>
                      <c:h val="4.5308062799005927E-2"/>
                    </c:manualLayout>
                  </c15:layout>
                </c:ext>
                <c:ext xmlns:c16="http://schemas.microsoft.com/office/drawing/2014/chart" uri="{C3380CC4-5D6E-409C-BE32-E72D297353CC}">
                  <c16:uniqueId val="{00000007-3BD7-4610-9DE5-BA8BDC71355A}"/>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ja-JP"/>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Sheet1!$B$18:$F$18</c:f>
              <c:strCache>
                <c:ptCount val="5"/>
                <c:pt idx="0">
                  <c:v>看取り</c:v>
                </c:pt>
                <c:pt idx="2">
                  <c:v>入院</c:v>
                </c:pt>
                <c:pt idx="3">
                  <c:v>施設</c:v>
                </c:pt>
                <c:pt idx="4">
                  <c:v>その他</c:v>
                </c:pt>
              </c:strCache>
            </c:strRef>
          </c:cat>
          <c:val>
            <c:numRef>
              <c:f>Sheet1!$B$19:$F$19</c:f>
              <c:numCache>
                <c:formatCode>General</c:formatCode>
                <c:ptCount val="5"/>
                <c:pt idx="0">
                  <c:v>10</c:v>
                </c:pt>
                <c:pt idx="2">
                  <c:v>2</c:v>
                </c:pt>
                <c:pt idx="3">
                  <c:v>7</c:v>
                </c:pt>
                <c:pt idx="4">
                  <c:v>4</c:v>
                </c:pt>
              </c:numCache>
            </c:numRef>
          </c:val>
          <c:extLst>
            <c:ext xmlns:c16="http://schemas.microsoft.com/office/drawing/2014/chart" uri="{C3380CC4-5D6E-409C-BE32-E72D297353CC}">
              <c16:uniqueId val="{0000000A-3BD7-4610-9DE5-BA8BDC71355A}"/>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dk1">
          <a:lumMod val="25000"/>
          <a:lumOff val="75000"/>
        </a:schemeClr>
      </a:solidFill>
      <a:round/>
    </a:ln>
    <a:effectLst/>
  </c:spPr>
  <c:txPr>
    <a:bodyPr/>
    <a:lstStyle/>
    <a:p>
      <a:pPr>
        <a:defRPr/>
      </a:pPr>
      <a:endParaRPr lang="ja-JP"/>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ja-JP"/>
              <a:t>訪問件数とオンコール数</a:t>
            </a:r>
          </a:p>
        </c:rich>
      </c:tx>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ja-JP"/>
        </a:p>
      </c:txPr>
    </c:title>
    <c:autoTitleDeleted val="0"/>
    <c:plotArea>
      <c:layout>
        <c:manualLayout>
          <c:layoutTarget val="inner"/>
          <c:xMode val="edge"/>
          <c:yMode val="edge"/>
          <c:x val="0.10707523036202832"/>
          <c:y val="5.7376852952785266E-2"/>
          <c:w val="0.89292476963797174"/>
          <c:h val="0.72360150366247644"/>
        </c:manualLayout>
      </c:layout>
      <c:barChart>
        <c:barDir val="col"/>
        <c:grouping val="clustered"/>
        <c:varyColors val="0"/>
        <c:ser>
          <c:idx val="0"/>
          <c:order val="0"/>
          <c:tx>
            <c:strRef>
              <c:f>Sheet1!$A$12</c:f>
              <c:strCache>
                <c:ptCount val="1"/>
                <c:pt idx="0">
                  <c:v>オンコール</c:v>
                </c:pt>
              </c:strCache>
            </c:strRef>
          </c:tx>
          <c:spPr>
            <a:solidFill>
              <a:schemeClr val="accent2">
                <a:alpha val="85000"/>
              </a:schemeClr>
            </a:solidFill>
            <a:ln w="9525" cap="flat" cmpd="sng" algn="ctr">
              <a:solidFill>
                <a:schemeClr val="lt1">
                  <a:alpha val="50000"/>
                </a:schemeClr>
              </a:solidFill>
              <a:round/>
            </a:ln>
            <a:effectLst/>
          </c:spPr>
          <c:invertIfNegative val="0"/>
          <c:dLbls>
            <c:delete val="1"/>
          </c:dLbls>
          <c:cat>
            <c:strRef>
              <c:f>Sheet1!$B$11:$M$11</c:f>
              <c:strCache>
                <c:ptCount val="12"/>
                <c:pt idx="0">
                  <c:v>8 月</c:v>
                </c:pt>
                <c:pt idx="1">
                  <c:v>9月</c:v>
                </c:pt>
                <c:pt idx="2">
                  <c:v>10月</c:v>
                </c:pt>
                <c:pt idx="3">
                  <c:v>11月</c:v>
                </c:pt>
                <c:pt idx="4">
                  <c:v>12月</c:v>
                </c:pt>
                <c:pt idx="5">
                  <c:v>1月</c:v>
                </c:pt>
                <c:pt idx="6">
                  <c:v>2月</c:v>
                </c:pt>
                <c:pt idx="7">
                  <c:v>3月</c:v>
                </c:pt>
                <c:pt idx="8">
                  <c:v>4月</c:v>
                </c:pt>
                <c:pt idx="9">
                  <c:v>5月</c:v>
                </c:pt>
                <c:pt idx="10">
                  <c:v>6月</c:v>
                </c:pt>
                <c:pt idx="11">
                  <c:v>7月</c:v>
                </c:pt>
              </c:strCache>
            </c:strRef>
          </c:cat>
          <c:val>
            <c:numRef>
              <c:f>Sheet1!$B$12:$M$12</c:f>
              <c:numCache>
                <c:formatCode>General</c:formatCode>
                <c:ptCount val="12"/>
                <c:pt idx="3">
                  <c:v>78</c:v>
                </c:pt>
                <c:pt idx="4">
                  <c:v>349</c:v>
                </c:pt>
                <c:pt idx="5">
                  <c:v>563</c:v>
                </c:pt>
                <c:pt idx="6">
                  <c:v>314</c:v>
                </c:pt>
                <c:pt idx="7">
                  <c:v>221</c:v>
                </c:pt>
                <c:pt idx="8">
                  <c:v>156</c:v>
                </c:pt>
                <c:pt idx="9">
                  <c:v>195</c:v>
                </c:pt>
                <c:pt idx="10">
                  <c:v>139</c:v>
                </c:pt>
                <c:pt idx="11">
                  <c:v>92</c:v>
                </c:pt>
              </c:numCache>
            </c:numRef>
          </c:val>
          <c:extLst>
            <c:ext xmlns:c16="http://schemas.microsoft.com/office/drawing/2014/chart" uri="{C3380CC4-5D6E-409C-BE32-E72D297353CC}">
              <c16:uniqueId val="{00000000-F3AC-41D6-9FFC-A3AD1CC4CE48}"/>
            </c:ext>
          </c:extLst>
        </c:ser>
        <c:ser>
          <c:idx val="1"/>
          <c:order val="1"/>
          <c:tx>
            <c:strRef>
              <c:f>Sheet1!$A$13</c:f>
              <c:strCache>
                <c:ptCount val="1"/>
                <c:pt idx="0">
                  <c:v>随時対応</c:v>
                </c:pt>
              </c:strCache>
            </c:strRef>
          </c:tx>
          <c:spPr>
            <a:solidFill>
              <a:schemeClr val="accent4">
                <a:alpha val="85000"/>
              </a:schemeClr>
            </a:solidFill>
            <a:ln w="9525" cap="flat" cmpd="sng" algn="ctr">
              <a:solidFill>
                <a:schemeClr val="lt1">
                  <a:alpha val="50000"/>
                </a:schemeClr>
              </a:solidFill>
              <a:round/>
            </a:ln>
            <a:effectLst/>
          </c:spPr>
          <c:invertIfNegative val="0"/>
          <c:dLbls>
            <c:delete val="1"/>
          </c:dLbls>
          <c:cat>
            <c:strRef>
              <c:f>Sheet1!$B$11:$M$11</c:f>
              <c:strCache>
                <c:ptCount val="12"/>
                <c:pt idx="0">
                  <c:v>8 月</c:v>
                </c:pt>
                <c:pt idx="1">
                  <c:v>9月</c:v>
                </c:pt>
                <c:pt idx="2">
                  <c:v>10月</c:v>
                </c:pt>
                <c:pt idx="3">
                  <c:v>11月</c:v>
                </c:pt>
                <c:pt idx="4">
                  <c:v>12月</c:v>
                </c:pt>
                <c:pt idx="5">
                  <c:v>1月</c:v>
                </c:pt>
                <c:pt idx="6">
                  <c:v>2月</c:v>
                </c:pt>
                <c:pt idx="7">
                  <c:v>3月</c:v>
                </c:pt>
                <c:pt idx="8">
                  <c:v>4月</c:v>
                </c:pt>
                <c:pt idx="9">
                  <c:v>5月</c:v>
                </c:pt>
                <c:pt idx="10">
                  <c:v>6月</c:v>
                </c:pt>
                <c:pt idx="11">
                  <c:v>7月</c:v>
                </c:pt>
              </c:strCache>
            </c:strRef>
          </c:cat>
          <c:val>
            <c:numRef>
              <c:f>Sheet1!$B$13:$M$13</c:f>
              <c:numCache>
                <c:formatCode>General</c:formatCode>
                <c:ptCount val="12"/>
                <c:pt idx="0">
                  <c:v>39</c:v>
                </c:pt>
                <c:pt idx="1">
                  <c:v>29</c:v>
                </c:pt>
                <c:pt idx="2">
                  <c:v>27</c:v>
                </c:pt>
                <c:pt idx="3">
                  <c:v>25</c:v>
                </c:pt>
                <c:pt idx="4">
                  <c:v>41</c:v>
                </c:pt>
                <c:pt idx="5">
                  <c:v>46</c:v>
                </c:pt>
                <c:pt idx="6">
                  <c:v>41</c:v>
                </c:pt>
                <c:pt idx="7">
                  <c:v>23</c:v>
                </c:pt>
                <c:pt idx="8">
                  <c:v>32</c:v>
                </c:pt>
                <c:pt idx="9">
                  <c:v>30</c:v>
                </c:pt>
                <c:pt idx="10">
                  <c:v>45</c:v>
                </c:pt>
                <c:pt idx="11">
                  <c:v>31</c:v>
                </c:pt>
              </c:numCache>
            </c:numRef>
          </c:val>
          <c:extLst>
            <c:ext xmlns:c16="http://schemas.microsoft.com/office/drawing/2014/chart" uri="{C3380CC4-5D6E-409C-BE32-E72D297353CC}">
              <c16:uniqueId val="{00000001-F3AC-41D6-9FFC-A3AD1CC4CE48}"/>
            </c:ext>
          </c:extLst>
        </c:ser>
        <c:ser>
          <c:idx val="2"/>
          <c:order val="2"/>
          <c:tx>
            <c:strRef>
              <c:f>Sheet1!$A$14</c:f>
              <c:strCache>
                <c:ptCount val="1"/>
                <c:pt idx="0">
                  <c:v>訪問件数</c:v>
                </c:pt>
              </c:strCache>
            </c:strRef>
          </c:tx>
          <c:spPr>
            <a:solidFill>
              <a:schemeClr val="accent6">
                <a:alpha val="85000"/>
              </a:schemeClr>
            </a:solidFill>
            <a:ln w="9525" cap="flat" cmpd="sng" algn="ctr">
              <a:solidFill>
                <a:schemeClr val="lt1">
                  <a:alpha val="50000"/>
                </a:schemeClr>
              </a:solidFill>
              <a:round/>
            </a:ln>
            <a:effectLst/>
          </c:spPr>
          <c:invertIfNegative val="0"/>
          <c:dLbls>
            <c:delete val="1"/>
          </c:dLbls>
          <c:cat>
            <c:strRef>
              <c:f>Sheet1!$B$11:$M$11</c:f>
              <c:strCache>
                <c:ptCount val="12"/>
                <c:pt idx="0">
                  <c:v>8 月</c:v>
                </c:pt>
                <c:pt idx="1">
                  <c:v>9月</c:v>
                </c:pt>
                <c:pt idx="2">
                  <c:v>10月</c:v>
                </c:pt>
                <c:pt idx="3">
                  <c:v>11月</c:v>
                </c:pt>
                <c:pt idx="4">
                  <c:v>12月</c:v>
                </c:pt>
                <c:pt idx="5">
                  <c:v>1月</c:v>
                </c:pt>
                <c:pt idx="6">
                  <c:v>2月</c:v>
                </c:pt>
                <c:pt idx="7">
                  <c:v>3月</c:v>
                </c:pt>
                <c:pt idx="8">
                  <c:v>4月</c:v>
                </c:pt>
                <c:pt idx="9">
                  <c:v>5月</c:v>
                </c:pt>
                <c:pt idx="10">
                  <c:v>6月</c:v>
                </c:pt>
                <c:pt idx="11">
                  <c:v>7月</c:v>
                </c:pt>
              </c:strCache>
            </c:strRef>
          </c:cat>
          <c:val>
            <c:numRef>
              <c:f>Sheet1!$B$14:$M$14</c:f>
              <c:numCache>
                <c:formatCode>General</c:formatCode>
                <c:ptCount val="12"/>
                <c:pt idx="0">
                  <c:v>763</c:v>
                </c:pt>
                <c:pt idx="1">
                  <c:v>1363</c:v>
                </c:pt>
                <c:pt idx="2">
                  <c:v>1531</c:v>
                </c:pt>
                <c:pt idx="3">
                  <c:v>1533</c:v>
                </c:pt>
                <c:pt idx="4">
                  <c:v>1535</c:v>
                </c:pt>
                <c:pt idx="5">
                  <c:v>1537</c:v>
                </c:pt>
                <c:pt idx="6">
                  <c:v>1536</c:v>
                </c:pt>
                <c:pt idx="7">
                  <c:v>1538</c:v>
                </c:pt>
                <c:pt idx="8">
                  <c:v>1810</c:v>
                </c:pt>
                <c:pt idx="9">
                  <c:v>1960</c:v>
                </c:pt>
                <c:pt idx="10">
                  <c:v>1653</c:v>
                </c:pt>
                <c:pt idx="11">
                  <c:v>1651</c:v>
                </c:pt>
              </c:numCache>
            </c:numRef>
          </c:val>
          <c:extLst>
            <c:ext xmlns:c16="http://schemas.microsoft.com/office/drawing/2014/chart" uri="{C3380CC4-5D6E-409C-BE32-E72D297353CC}">
              <c16:uniqueId val="{00000002-F3AC-41D6-9FFC-A3AD1CC4CE48}"/>
            </c:ext>
          </c:extLst>
        </c:ser>
        <c:dLbls>
          <c:dLblPos val="inEnd"/>
          <c:showLegendKey val="0"/>
          <c:showVal val="1"/>
          <c:showCatName val="0"/>
          <c:showSerName val="0"/>
          <c:showPercent val="0"/>
          <c:showBubbleSize val="0"/>
        </c:dLbls>
        <c:gapWidth val="65"/>
        <c:axId val="237849375"/>
        <c:axId val="502666719"/>
      </c:barChart>
      <c:catAx>
        <c:axId val="237849375"/>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ja-JP"/>
          </a:p>
        </c:txPr>
        <c:crossAx val="502666719"/>
        <c:crosses val="autoZero"/>
        <c:auto val="1"/>
        <c:lblAlgn val="ctr"/>
        <c:lblOffset val="100"/>
        <c:noMultiLvlLbl val="0"/>
      </c:catAx>
      <c:valAx>
        <c:axId val="502666719"/>
        <c:scaling>
          <c:orientation val="minMax"/>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ja-JP"/>
          </a:p>
        </c:txPr>
        <c:crossAx val="237849375"/>
        <c:crosses val="autoZero"/>
        <c:crossBetween val="between"/>
      </c:valAx>
      <c:dTable>
        <c:showHorzBorder val="1"/>
        <c:showVertBorder val="1"/>
        <c:showOutline val="1"/>
        <c:showKeys val="1"/>
        <c:spPr>
          <a:noFill/>
          <a:ln w="9525">
            <a:solidFill>
              <a:schemeClr val="dk1">
                <a:lumMod val="35000"/>
                <a:lumOff val="65000"/>
              </a:schemeClr>
            </a:solidFill>
          </a:ln>
          <a:effectLst/>
        </c:spPr>
        <c:txPr>
          <a:bodyPr rot="0" spcFirstLastPara="1" vertOverflow="ellipsis" vert="horz" wrap="square" anchor="ctr" anchorCtr="1"/>
          <a:lstStyle/>
          <a:p>
            <a:pPr rtl="0">
              <a:defRPr sz="1197" b="0" i="0" u="none" strike="noStrike" kern="1200" baseline="0">
                <a:solidFill>
                  <a:schemeClr val="dk1">
                    <a:lumMod val="75000"/>
                    <a:lumOff val="25000"/>
                  </a:schemeClr>
                </a:solidFill>
                <a:latin typeface="+mn-lt"/>
                <a:ea typeface="+mn-ea"/>
                <a:cs typeface="+mn-cs"/>
              </a:defRPr>
            </a:pPr>
            <a:endParaRPr lang="ja-JP"/>
          </a:p>
        </c:txPr>
      </c:dTable>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6">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dk1">
            <a:lumMod val="75000"/>
            <a:lumOff val="25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dk1">
            <a:lumMod val="75000"/>
            <a:lumOff val="25000"/>
          </a:schemeClr>
        </a:solidFill>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0.39396</cdr:x>
      <cdr:y>0.03077</cdr:y>
    </cdr:from>
    <cdr:to>
      <cdr:x>0.65604</cdr:x>
      <cdr:y>0.12601</cdr:y>
    </cdr:to>
    <cdr:sp macro="" textlink="">
      <cdr:nvSpPr>
        <cdr:cNvPr id="2" name="テキスト ボックス 1">
          <a:extLst xmlns:a="http://schemas.openxmlformats.org/drawingml/2006/main">
            <a:ext uri="{FF2B5EF4-FFF2-40B4-BE49-F238E27FC236}">
              <a16:creationId xmlns:a16="http://schemas.microsoft.com/office/drawing/2014/main" id="{6FC3E536-E13B-01A4-B558-C27B9C2757A0}"/>
            </a:ext>
          </a:extLst>
        </cdr:cNvPr>
        <cdr:cNvSpPr txBox="1"/>
      </cdr:nvSpPr>
      <cdr:spPr>
        <a:xfrm xmlns:a="http://schemas.openxmlformats.org/drawingml/2006/main">
          <a:off x="4803111" y="211015"/>
          <a:ext cx="3195376" cy="65314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ja-JP" altLang="en-US" sz="1100" dirty="0"/>
        </a:p>
      </cdr:txBody>
    </cdr:sp>
  </cdr:relSizeAnchor>
  <cdr:relSizeAnchor xmlns:cdr="http://schemas.openxmlformats.org/drawingml/2006/chartDrawing">
    <cdr:from>
      <cdr:x>0.4625</cdr:x>
      <cdr:y>0.43333</cdr:y>
    </cdr:from>
    <cdr:to>
      <cdr:x>0.5375</cdr:x>
      <cdr:y>0.56667</cdr:y>
    </cdr:to>
    <cdr:sp macro="" textlink="">
      <cdr:nvSpPr>
        <cdr:cNvPr id="3" name="テキスト ボックス 2">
          <a:extLst xmlns:a="http://schemas.openxmlformats.org/drawingml/2006/main">
            <a:ext uri="{FF2B5EF4-FFF2-40B4-BE49-F238E27FC236}">
              <a16:creationId xmlns:a16="http://schemas.microsoft.com/office/drawing/2014/main" id="{B688A3C8-245E-16EF-A25B-56DFC3AFF4D4}"/>
            </a:ext>
          </a:extLst>
        </cdr:cNvPr>
        <cdr:cNvSpPr txBox="1"/>
      </cdr:nvSpPr>
      <cdr:spPr>
        <a:xfrm xmlns:a="http://schemas.openxmlformats.org/drawingml/2006/main">
          <a:off x="5638800" y="2971800"/>
          <a:ext cx="914400" cy="914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ja-JP" altLang="en-US" sz="1100" dirty="0"/>
        </a:p>
      </cdr:txBody>
    </cdr:sp>
  </cdr:relSizeAnchor>
  <cdr:relSizeAnchor xmlns:cdr="http://schemas.openxmlformats.org/drawingml/2006/chartDrawing">
    <cdr:from>
      <cdr:x>0.32363</cdr:x>
      <cdr:y>0.063</cdr:y>
    </cdr:from>
    <cdr:to>
      <cdr:x>0.6206</cdr:x>
      <cdr:y>0.11868</cdr:y>
    </cdr:to>
    <cdr:sp macro="" textlink="">
      <cdr:nvSpPr>
        <cdr:cNvPr id="4" name="テキスト ボックス 3">
          <a:extLst xmlns:a="http://schemas.openxmlformats.org/drawingml/2006/main">
            <a:ext uri="{FF2B5EF4-FFF2-40B4-BE49-F238E27FC236}">
              <a16:creationId xmlns:a16="http://schemas.microsoft.com/office/drawing/2014/main" id="{66B69DC3-2D67-02AD-E13A-5B6D39CB19BA}"/>
            </a:ext>
          </a:extLst>
        </cdr:cNvPr>
        <cdr:cNvSpPr txBox="1"/>
      </cdr:nvSpPr>
      <cdr:spPr>
        <a:xfrm xmlns:a="http://schemas.openxmlformats.org/drawingml/2006/main">
          <a:off x="3945652" y="432080"/>
          <a:ext cx="3620756" cy="38183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ja-JP" altLang="en-US" sz="1100" dirty="0"/>
        </a:p>
      </cdr:txBody>
    </cdr:sp>
  </cdr:relSizeAnchor>
  <cdr:relSizeAnchor xmlns:cdr="http://schemas.openxmlformats.org/drawingml/2006/chartDrawing">
    <cdr:from>
      <cdr:x>0.39148</cdr:x>
      <cdr:y>0.04505</cdr:y>
    </cdr:from>
    <cdr:to>
      <cdr:x>0.63049</cdr:x>
      <cdr:y>0.10549</cdr:y>
    </cdr:to>
    <cdr:sp macro="" textlink="">
      <cdr:nvSpPr>
        <cdr:cNvPr id="5" name="テキスト ボックス 4">
          <a:extLst xmlns:a="http://schemas.openxmlformats.org/drawingml/2006/main">
            <a:ext uri="{FF2B5EF4-FFF2-40B4-BE49-F238E27FC236}">
              <a16:creationId xmlns:a16="http://schemas.microsoft.com/office/drawing/2014/main" id="{EE3DCF53-98C7-F548-77B1-9D9B95971527}"/>
            </a:ext>
          </a:extLst>
        </cdr:cNvPr>
        <cdr:cNvSpPr txBox="1"/>
      </cdr:nvSpPr>
      <cdr:spPr>
        <a:xfrm xmlns:a="http://schemas.openxmlformats.org/drawingml/2006/main">
          <a:off x="4772968" y="308987"/>
          <a:ext cx="2914022" cy="41449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ja-JP" altLang="en-US" sz="2800" b="1" dirty="0">
              <a:solidFill>
                <a:schemeClr val="accent3">
                  <a:lumMod val="75000"/>
                </a:schemeClr>
              </a:solidFill>
            </a:rPr>
            <a:t>新規と終了者数</a:t>
          </a:r>
        </a:p>
      </cdr:txBody>
    </cdr:sp>
  </cdr:relSizeAnchor>
  <cdr:relSizeAnchor xmlns:cdr="http://schemas.openxmlformats.org/drawingml/2006/chartDrawing">
    <cdr:from>
      <cdr:x>0.5</cdr:x>
      <cdr:y>0.56037</cdr:y>
    </cdr:from>
    <cdr:to>
      <cdr:x>0.50375</cdr:x>
      <cdr:y>0.56703</cdr:y>
    </cdr:to>
    <cdr:sp macro="" textlink="">
      <cdr:nvSpPr>
        <cdr:cNvPr id="6" name="テキスト ボックス 5">
          <a:extLst xmlns:a="http://schemas.openxmlformats.org/drawingml/2006/main">
            <a:ext uri="{FF2B5EF4-FFF2-40B4-BE49-F238E27FC236}">
              <a16:creationId xmlns:a16="http://schemas.microsoft.com/office/drawing/2014/main" id="{639EBB72-0E91-173D-E128-2AF817C31809}"/>
            </a:ext>
          </a:extLst>
        </cdr:cNvPr>
        <cdr:cNvSpPr txBox="1"/>
      </cdr:nvSpPr>
      <cdr:spPr>
        <a:xfrm xmlns:a="http://schemas.openxmlformats.org/drawingml/2006/main">
          <a:off x="6095999" y="3842993"/>
          <a:ext cx="45719" cy="4571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ja-JP" alt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0.5146</cdr:x>
      <cdr:y>0.28738</cdr:y>
    </cdr:from>
    <cdr:to>
      <cdr:x>0.80428</cdr:x>
      <cdr:y>0.61062</cdr:y>
    </cdr:to>
    <cdr:sp macro="" textlink="">
      <cdr:nvSpPr>
        <cdr:cNvPr id="2" name="テキスト ボックス 1">
          <a:extLst xmlns:a="http://schemas.openxmlformats.org/drawingml/2006/main">
            <a:ext uri="{FF2B5EF4-FFF2-40B4-BE49-F238E27FC236}">
              <a16:creationId xmlns:a16="http://schemas.microsoft.com/office/drawing/2014/main" id="{4C85C3FE-FB21-E67C-5AB1-27D3D3693DEE}"/>
            </a:ext>
          </a:extLst>
        </cdr:cNvPr>
        <cdr:cNvSpPr txBox="1"/>
      </cdr:nvSpPr>
      <cdr:spPr>
        <a:xfrm xmlns:a="http://schemas.openxmlformats.org/drawingml/2006/main">
          <a:off x="5134708" y="1728315"/>
          <a:ext cx="2890432" cy="194391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ja-JP" altLang="en-US" sz="1600" b="1" dirty="0"/>
            <a:t>看取り　１０名</a:t>
          </a:r>
          <a:endParaRPr lang="en-US" altLang="ja-JP" sz="1600" b="1" dirty="0"/>
        </a:p>
        <a:p xmlns:a="http://schemas.openxmlformats.org/drawingml/2006/main">
          <a:r>
            <a:rPr lang="ja-JP" altLang="en-US" sz="1600" b="1" dirty="0"/>
            <a:t>（在宅看取り　５名）</a:t>
          </a:r>
          <a:endParaRPr lang="en-US" altLang="ja-JP" sz="1600" b="1" dirty="0"/>
        </a:p>
        <a:p xmlns:a="http://schemas.openxmlformats.org/drawingml/2006/main">
          <a:r>
            <a:rPr lang="ja-JP" altLang="en-US" sz="1600" b="1" dirty="0"/>
            <a:t>（入院先看取り　５名）</a:t>
          </a:r>
          <a:endParaRPr lang="en-US" altLang="ja-JP" sz="1600" b="1" dirty="0"/>
        </a:p>
        <a:p xmlns:a="http://schemas.openxmlformats.org/drawingml/2006/main">
          <a:endParaRPr lang="ja-JP" altLang="en-US" sz="1100" dirty="0"/>
        </a:p>
      </cdr:txBody>
    </cdr:sp>
  </cdr:relSizeAnchor>
  <cdr:relSizeAnchor xmlns:cdr="http://schemas.openxmlformats.org/drawingml/2006/chartDrawing">
    <cdr:from>
      <cdr:x>0.45115</cdr:x>
      <cdr:y>0.82891</cdr:y>
    </cdr:from>
    <cdr:to>
      <cdr:x>0.53649</cdr:x>
      <cdr:y>0.89381</cdr:y>
    </cdr:to>
    <cdr:sp macro="" textlink="">
      <cdr:nvSpPr>
        <cdr:cNvPr id="3" name="テキスト ボックス 2">
          <a:extLst xmlns:a="http://schemas.openxmlformats.org/drawingml/2006/main">
            <a:ext uri="{FF2B5EF4-FFF2-40B4-BE49-F238E27FC236}">
              <a16:creationId xmlns:a16="http://schemas.microsoft.com/office/drawing/2014/main" id="{B7E1469B-DB4F-6465-6977-097A5360769C}"/>
            </a:ext>
          </a:extLst>
        </cdr:cNvPr>
        <cdr:cNvSpPr txBox="1"/>
      </cdr:nvSpPr>
      <cdr:spPr>
        <a:xfrm xmlns:a="http://schemas.openxmlformats.org/drawingml/2006/main">
          <a:off x="5010778" y="5647174"/>
          <a:ext cx="947895" cy="44212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ja-JP" altLang="en-US" sz="1100" dirty="0"/>
        </a:p>
      </cdr:txBody>
    </cdr:sp>
  </cdr:relSizeAnchor>
  <cdr:relSizeAnchor xmlns:cdr="http://schemas.openxmlformats.org/drawingml/2006/chartDrawing">
    <cdr:from>
      <cdr:x>0.47533</cdr:x>
      <cdr:y>0.8137</cdr:y>
    </cdr:from>
    <cdr:to>
      <cdr:x>0.55097</cdr:x>
      <cdr:y>1</cdr:y>
    </cdr:to>
    <cdr:sp macro="" textlink="">
      <cdr:nvSpPr>
        <cdr:cNvPr id="4" name="テキスト ボックス 3">
          <a:extLst xmlns:a="http://schemas.openxmlformats.org/drawingml/2006/main">
            <a:ext uri="{FF2B5EF4-FFF2-40B4-BE49-F238E27FC236}">
              <a16:creationId xmlns:a16="http://schemas.microsoft.com/office/drawing/2014/main" id="{DE810BC1-92F2-1C4C-3A09-B5C3C928EC76}"/>
            </a:ext>
          </a:extLst>
        </cdr:cNvPr>
        <cdr:cNvSpPr txBox="1"/>
      </cdr:nvSpPr>
      <cdr:spPr>
        <a:xfrm xmlns:a="http://schemas.openxmlformats.org/drawingml/2006/main">
          <a:off x="4742822" y="4893547"/>
          <a:ext cx="754715" cy="1120391"/>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ja-JP" altLang="en-US" sz="1600" b="1" dirty="0"/>
            <a:t>入院　２名</a:t>
          </a:r>
          <a:endParaRPr lang="en-US" altLang="ja-JP" sz="1600" b="1" dirty="0"/>
        </a:p>
        <a:p xmlns:a="http://schemas.openxmlformats.org/drawingml/2006/main">
          <a:endParaRPr lang="ja-JP" altLang="en-US" sz="1100" dirty="0"/>
        </a:p>
      </cdr:txBody>
    </cdr:sp>
  </cdr:relSizeAnchor>
  <cdr:relSizeAnchor xmlns:cdr="http://schemas.openxmlformats.org/drawingml/2006/chartDrawing">
    <cdr:from>
      <cdr:x>0.24698</cdr:x>
      <cdr:y>0.54425</cdr:y>
    </cdr:from>
    <cdr:to>
      <cdr:x>0.42521</cdr:x>
      <cdr:y>0.60472</cdr:y>
    </cdr:to>
    <cdr:sp macro="" textlink="">
      <cdr:nvSpPr>
        <cdr:cNvPr id="5" name="テキスト ボックス 4">
          <a:extLst xmlns:a="http://schemas.openxmlformats.org/drawingml/2006/main">
            <a:ext uri="{FF2B5EF4-FFF2-40B4-BE49-F238E27FC236}">
              <a16:creationId xmlns:a16="http://schemas.microsoft.com/office/drawing/2014/main" id="{0B1C5983-D606-5885-D578-F8C016C7A2BD}"/>
            </a:ext>
          </a:extLst>
        </cdr:cNvPr>
        <cdr:cNvSpPr txBox="1"/>
      </cdr:nvSpPr>
      <cdr:spPr>
        <a:xfrm xmlns:a="http://schemas.openxmlformats.org/drawingml/2006/main">
          <a:off x="2743200" y="3707842"/>
          <a:ext cx="1979525" cy="41198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ja-JP" altLang="en-US" sz="1100" dirty="0"/>
        </a:p>
      </cdr:txBody>
    </cdr:sp>
  </cdr:relSizeAnchor>
  <cdr:relSizeAnchor xmlns:cdr="http://schemas.openxmlformats.org/drawingml/2006/chartDrawing">
    <cdr:from>
      <cdr:x>0.27141</cdr:x>
      <cdr:y>0.46449</cdr:y>
    </cdr:from>
    <cdr:to>
      <cdr:x>0.35952</cdr:x>
      <cdr:y>0.61153</cdr:y>
    </cdr:to>
    <cdr:sp macro="" textlink="">
      <cdr:nvSpPr>
        <cdr:cNvPr id="6" name="テキスト ボックス 5">
          <a:extLst xmlns:a="http://schemas.openxmlformats.org/drawingml/2006/main">
            <a:ext uri="{FF2B5EF4-FFF2-40B4-BE49-F238E27FC236}">
              <a16:creationId xmlns:a16="http://schemas.microsoft.com/office/drawing/2014/main" id="{ABFB8FF3-1A14-7892-6DA0-F823C6D9AA7B}"/>
            </a:ext>
          </a:extLst>
        </cdr:cNvPr>
        <cdr:cNvSpPr txBox="1"/>
      </cdr:nvSpPr>
      <cdr:spPr>
        <a:xfrm xmlns:a="http://schemas.openxmlformats.org/drawingml/2006/main">
          <a:off x="2708146" y="2793440"/>
          <a:ext cx="879116" cy="88425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altLang="ja-JP" sz="1600" b="1" dirty="0"/>
        </a:p>
        <a:p xmlns:a="http://schemas.openxmlformats.org/drawingml/2006/main">
          <a:r>
            <a:rPr lang="ja-JP" altLang="en-US" sz="1600" b="1" dirty="0"/>
            <a:t>施設入所　７名</a:t>
          </a:r>
          <a:endParaRPr lang="en-US" altLang="ja-JP" sz="1600" b="1" dirty="0"/>
        </a:p>
        <a:p xmlns:a="http://schemas.openxmlformats.org/drawingml/2006/main">
          <a:endParaRPr lang="ja-JP" altLang="en-US" sz="1100" dirty="0"/>
        </a:p>
      </cdr:txBody>
    </cdr:sp>
  </cdr:relSizeAnchor>
  <cdr:relSizeAnchor xmlns:cdr="http://schemas.openxmlformats.org/drawingml/2006/chartDrawing">
    <cdr:from>
      <cdr:x>0.30489</cdr:x>
      <cdr:y>0.27434</cdr:y>
    </cdr:from>
    <cdr:to>
      <cdr:x>0.43969</cdr:x>
      <cdr:y>0.34513</cdr:y>
    </cdr:to>
    <cdr:sp macro="" textlink="">
      <cdr:nvSpPr>
        <cdr:cNvPr id="7" name="テキスト ボックス 6">
          <a:extLst xmlns:a="http://schemas.openxmlformats.org/drawingml/2006/main">
            <a:ext uri="{FF2B5EF4-FFF2-40B4-BE49-F238E27FC236}">
              <a16:creationId xmlns:a16="http://schemas.microsoft.com/office/drawing/2014/main" id="{1171AEF3-F79C-D125-E043-E8BFA9D888DA}"/>
            </a:ext>
          </a:extLst>
        </cdr:cNvPr>
        <cdr:cNvSpPr txBox="1"/>
      </cdr:nvSpPr>
      <cdr:spPr>
        <a:xfrm xmlns:a="http://schemas.openxmlformats.org/drawingml/2006/main">
          <a:off x="3386294" y="1868994"/>
          <a:ext cx="1497205" cy="48232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ja-JP" altLang="en-US" sz="1100" dirty="0"/>
        </a:p>
      </cdr:txBody>
    </cdr:sp>
  </cdr:relSizeAnchor>
  <cdr:relSizeAnchor xmlns:cdr="http://schemas.openxmlformats.org/drawingml/2006/chartDrawing">
    <cdr:from>
      <cdr:x>0.28097</cdr:x>
      <cdr:y>0.15706</cdr:y>
    </cdr:from>
    <cdr:to>
      <cdr:x>0.45115</cdr:x>
      <cdr:y>0.55605</cdr:y>
    </cdr:to>
    <cdr:sp macro="" textlink="">
      <cdr:nvSpPr>
        <cdr:cNvPr id="8" name="テキスト ボックス 7">
          <a:extLst xmlns:a="http://schemas.openxmlformats.org/drawingml/2006/main">
            <a:ext uri="{FF2B5EF4-FFF2-40B4-BE49-F238E27FC236}">
              <a16:creationId xmlns:a16="http://schemas.microsoft.com/office/drawing/2014/main" id="{E63B8C78-88AF-F5FF-A809-9A700AB9C4BC}"/>
            </a:ext>
          </a:extLst>
        </cdr:cNvPr>
        <cdr:cNvSpPr txBox="1"/>
      </cdr:nvSpPr>
      <cdr:spPr>
        <a:xfrm xmlns:a="http://schemas.openxmlformats.org/drawingml/2006/main">
          <a:off x="2803490" y="944544"/>
          <a:ext cx="1698052" cy="239948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ja-JP" altLang="en-US" sz="1600" b="1" dirty="0"/>
            <a:t>その他　３名</a:t>
          </a:r>
          <a:endParaRPr lang="en-US" altLang="ja-JP" sz="1600" b="1" dirty="0"/>
        </a:p>
        <a:p xmlns:a="http://schemas.openxmlformats.org/drawingml/2006/main">
          <a:r>
            <a:rPr lang="ja-JP" altLang="en-US" sz="1600" b="1" dirty="0"/>
            <a:t>（サービス変更　２名）</a:t>
          </a:r>
          <a:endParaRPr lang="en-US" altLang="ja-JP" sz="1600" b="1" dirty="0"/>
        </a:p>
        <a:p xmlns:a="http://schemas.openxmlformats.org/drawingml/2006/main">
          <a:r>
            <a:rPr lang="ja-JP" altLang="en-US" sz="1600" b="1" dirty="0"/>
            <a:t>（家族対応　　　１名）　　　</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4113348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7DE6118-2437-4B30-8E3C-4D2BE6020583}"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495467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7DE6118-2437-4B30-8E3C-4D2BE6020583}"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E57DC2-970A-4B3E-BB1C-7A09969E49DF}"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580515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87DE6118-2437-4B30-8E3C-4D2BE6020583}"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7323906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87DE6118-2437-4B30-8E3C-4D2BE6020583}"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E57DC2-970A-4B3E-BB1C-7A09969E49DF}"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386699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87DE6118-2437-4B30-8E3C-4D2BE6020583}"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636086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0859921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635697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624597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7DE6118-2437-4B30-8E3C-4D2BE6020583}"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828900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495041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8/29/2024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51941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8/29/2024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702280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8/29/2024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354710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7DE6118-2437-4B30-8E3C-4D2BE6020583}"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054231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7DE6118-2437-4B30-8E3C-4D2BE6020583}"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433742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7DE6118-2437-4B30-8E3C-4D2BE6020583}" type="datetimeFigureOut">
              <a:rPr lang="en-US" smtClean="0"/>
              <a:pPr/>
              <a:t>8/29/2024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594163593"/>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Lst>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3597ED-2B70-B3AF-6D7C-F1822FCB815F}"/>
              </a:ext>
            </a:extLst>
          </p:cNvPr>
          <p:cNvSpPr>
            <a:spLocks noGrp="1"/>
          </p:cNvSpPr>
          <p:nvPr>
            <p:ph type="ctrTitle"/>
          </p:nvPr>
        </p:nvSpPr>
        <p:spPr/>
        <p:txBody>
          <a:bodyPr>
            <a:normAutofit/>
          </a:bodyPr>
          <a:lstStyle/>
          <a:p>
            <a:r>
              <a:rPr kumimoji="1" lang="ja-JP" altLang="en-US" sz="4000" dirty="0"/>
              <a:t>令和６年８月　医療連携推進会議</a:t>
            </a:r>
            <a:br>
              <a:rPr kumimoji="1" lang="en-US" altLang="ja-JP" sz="4000" dirty="0"/>
            </a:br>
            <a:r>
              <a:rPr kumimoji="1" lang="ja-JP" altLang="en-US" sz="4000" dirty="0"/>
              <a:t>　　　　　　　　　　　</a:t>
            </a:r>
            <a:br>
              <a:rPr kumimoji="1" lang="en-US" altLang="ja-JP" sz="4000" dirty="0"/>
            </a:br>
            <a:r>
              <a:rPr kumimoji="1" lang="ja-JP" altLang="en-US" sz="4000" dirty="0"/>
              <a:t>　　　　　　　　　</a:t>
            </a:r>
          </a:p>
        </p:txBody>
      </p:sp>
      <p:sp>
        <p:nvSpPr>
          <p:cNvPr id="3" name="字幕 2">
            <a:extLst>
              <a:ext uri="{FF2B5EF4-FFF2-40B4-BE49-F238E27FC236}">
                <a16:creationId xmlns:a16="http://schemas.microsoft.com/office/drawing/2014/main" id="{3ADBB4B5-BE6C-E20A-AD30-186779C31E64}"/>
              </a:ext>
            </a:extLst>
          </p:cNvPr>
          <p:cNvSpPr>
            <a:spLocks noGrp="1"/>
          </p:cNvSpPr>
          <p:nvPr>
            <p:ph type="subTitle" idx="1"/>
          </p:nvPr>
        </p:nvSpPr>
        <p:spPr>
          <a:xfrm>
            <a:off x="2589213" y="4777379"/>
            <a:ext cx="9602787" cy="1643518"/>
          </a:xfrm>
        </p:spPr>
        <p:txBody>
          <a:bodyPr>
            <a:normAutofit/>
          </a:bodyPr>
          <a:lstStyle/>
          <a:p>
            <a:endParaRPr kumimoji="1" lang="en-US" altLang="ja-JP" dirty="0"/>
          </a:p>
          <a:p>
            <a:r>
              <a:rPr lang="ja-JP" altLang="en-US" dirty="0"/>
              <a:t>　　　　　　　　　　　　　　　　　　　　　　　　　</a:t>
            </a:r>
            <a:r>
              <a:rPr lang="ja-JP" altLang="en-US" sz="1400" b="1" dirty="0"/>
              <a:t>令和６年８月２８日</a:t>
            </a:r>
            <a:endParaRPr lang="en-US" altLang="ja-JP" sz="1400" b="1" dirty="0"/>
          </a:p>
          <a:p>
            <a:r>
              <a:rPr lang="ja-JP" altLang="en-US" b="1" dirty="0"/>
              <a:t>　　　　　　　　　　　　　　　　　　　　　　　　　</a:t>
            </a:r>
            <a:r>
              <a:rPr lang="en-US" altLang="ja-JP" b="1" dirty="0" err="1"/>
              <a:t>carelink</a:t>
            </a:r>
            <a:r>
              <a:rPr lang="ja-JP" altLang="en-US" b="1" dirty="0"/>
              <a:t>株式会社</a:t>
            </a:r>
            <a:endParaRPr lang="en-US" altLang="ja-JP" b="1" dirty="0"/>
          </a:p>
          <a:p>
            <a:r>
              <a:rPr lang="ja-JP" altLang="en-US" b="1" dirty="0"/>
              <a:t>　　　　　　　　　　　　　　　　　　　　　　　　　</a:t>
            </a:r>
            <a:r>
              <a:rPr lang="en-US" altLang="ja-JP" b="1" dirty="0"/>
              <a:t>Link</a:t>
            </a:r>
            <a:r>
              <a:rPr lang="ja-JP" altLang="en-US" b="1" dirty="0"/>
              <a:t>板橋定期巡回</a:t>
            </a:r>
            <a:endParaRPr lang="en-US" altLang="ja-JP" b="1" dirty="0"/>
          </a:p>
        </p:txBody>
      </p:sp>
    </p:spTree>
    <p:extLst>
      <p:ext uri="{BB962C8B-B14F-4D97-AF65-F5344CB8AC3E}">
        <p14:creationId xmlns:p14="http://schemas.microsoft.com/office/powerpoint/2010/main" val="1457016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B1F94F27-7629-323A-A15F-C50AF1D3B4B3}"/>
              </a:ext>
            </a:extLst>
          </p:cNvPr>
          <p:cNvSpPr>
            <a:spLocks noGrp="1"/>
          </p:cNvSpPr>
          <p:nvPr>
            <p:ph type="title"/>
          </p:nvPr>
        </p:nvSpPr>
        <p:spPr/>
        <p:txBody>
          <a:bodyPr/>
          <a:lstStyle/>
          <a:p>
            <a:r>
              <a:rPr lang="en-US" altLang="ja-JP" dirty="0"/>
              <a:t>Link</a:t>
            </a:r>
            <a:r>
              <a:rPr lang="ja-JP" altLang="en-US" dirty="0"/>
              <a:t>板橋定期巡回</a:t>
            </a:r>
          </a:p>
        </p:txBody>
      </p:sp>
      <p:sp>
        <p:nvSpPr>
          <p:cNvPr id="7" name="テキスト プレースホルダー 6">
            <a:extLst>
              <a:ext uri="{FF2B5EF4-FFF2-40B4-BE49-F238E27FC236}">
                <a16:creationId xmlns:a16="http://schemas.microsoft.com/office/drawing/2014/main" id="{0F720EDE-8293-6D78-C081-C8F1E431A1DC}"/>
              </a:ext>
            </a:extLst>
          </p:cNvPr>
          <p:cNvSpPr>
            <a:spLocks noGrp="1"/>
          </p:cNvSpPr>
          <p:nvPr>
            <p:ph type="body" idx="1"/>
          </p:nvPr>
        </p:nvSpPr>
        <p:spPr/>
        <p:txBody>
          <a:bodyPr/>
          <a:lstStyle/>
          <a:p>
            <a:r>
              <a:rPr lang="ja-JP" altLang="en-US" dirty="0"/>
              <a:t>　　　　　　　　令和５年８月１日～令和６年７月３１日</a:t>
            </a:r>
          </a:p>
        </p:txBody>
      </p:sp>
    </p:spTree>
    <p:extLst>
      <p:ext uri="{BB962C8B-B14F-4D97-AF65-F5344CB8AC3E}">
        <p14:creationId xmlns:p14="http://schemas.microsoft.com/office/powerpoint/2010/main" val="1464134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938F24-FEC8-3F2E-6EB3-C337E34BD712}"/>
              </a:ext>
            </a:extLst>
          </p:cNvPr>
          <p:cNvSpPr>
            <a:spLocks noGrp="1"/>
          </p:cNvSpPr>
          <p:nvPr>
            <p:ph type="title"/>
          </p:nvPr>
        </p:nvSpPr>
        <p:spPr/>
        <p:txBody>
          <a:bodyPr/>
          <a:lstStyle/>
          <a:p>
            <a:br>
              <a:rPr kumimoji="1" lang="en-US" altLang="ja-JP" dirty="0"/>
            </a:br>
            <a:r>
              <a:rPr kumimoji="1" lang="ja-JP" altLang="en-US" dirty="0"/>
              <a:t>　　</a:t>
            </a:r>
            <a:r>
              <a:rPr kumimoji="1" lang="ja-JP" altLang="en-US" b="1" dirty="0">
                <a:solidFill>
                  <a:schemeClr val="accent3">
                    <a:lumMod val="75000"/>
                  </a:schemeClr>
                </a:solidFill>
              </a:rPr>
              <a:t>平均介護度と平均年齢</a:t>
            </a:r>
          </a:p>
        </p:txBody>
      </p:sp>
      <p:sp>
        <p:nvSpPr>
          <p:cNvPr id="3" name="コンテンツ プレースホルダー 2">
            <a:extLst>
              <a:ext uri="{FF2B5EF4-FFF2-40B4-BE49-F238E27FC236}">
                <a16:creationId xmlns:a16="http://schemas.microsoft.com/office/drawing/2014/main" id="{8BD9C8C4-BDAA-CCE0-CF4A-39F3FAC40540}"/>
              </a:ext>
            </a:extLst>
          </p:cNvPr>
          <p:cNvSpPr>
            <a:spLocks noGrp="1"/>
          </p:cNvSpPr>
          <p:nvPr>
            <p:ph idx="1"/>
          </p:nvPr>
        </p:nvSpPr>
        <p:spPr/>
        <p:txBody>
          <a:bodyPr>
            <a:normAutofit fontScale="92500" lnSpcReduction="10000"/>
          </a:bodyPr>
          <a:lstStyle/>
          <a:p>
            <a:endParaRPr kumimoji="1" lang="en-US" altLang="ja-JP" dirty="0"/>
          </a:p>
          <a:p>
            <a:r>
              <a:rPr lang="ja-JP" altLang="en-US" sz="2800" dirty="0"/>
              <a:t>平均介護度　　３．５５</a:t>
            </a:r>
            <a:endParaRPr lang="en-US" altLang="ja-JP" sz="2800" dirty="0"/>
          </a:p>
          <a:p>
            <a:pPr marL="0" indent="0">
              <a:buNone/>
            </a:pPr>
            <a:endParaRPr lang="en-US" altLang="ja-JP" sz="2800" dirty="0"/>
          </a:p>
          <a:p>
            <a:r>
              <a:rPr kumimoji="1" lang="ja-JP" altLang="en-US" sz="2800" dirty="0"/>
              <a:t>平均年齢　　　８０．８４歳</a:t>
            </a:r>
            <a:endParaRPr kumimoji="1" lang="en-US" altLang="ja-JP" sz="2800" dirty="0"/>
          </a:p>
          <a:p>
            <a:endParaRPr lang="en-US" altLang="ja-JP" sz="2800" dirty="0"/>
          </a:p>
          <a:p>
            <a:r>
              <a:rPr kumimoji="1" lang="ja-JP" altLang="en-US" sz="2800" dirty="0"/>
              <a:t>利用者累計　　４３名</a:t>
            </a:r>
            <a:r>
              <a:rPr kumimoji="1" lang="ja-JP" altLang="en-US" sz="1900" dirty="0"/>
              <a:t>（医療保険含）</a:t>
            </a:r>
            <a:endParaRPr kumimoji="1" lang="en-US" altLang="ja-JP" sz="1900" dirty="0"/>
          </a:p>
          <a:p>
            <a:endParaRPr lang="en-US" altLang="ja-JP" sz="1900" dirty="0"/>
          </a:p>
          <a:p>
            <a:r>
              <a:rPr lang="ja-JP" altLang="en-US" sz="2800" dirty="0"/>
              <a:t>利用者数　　　１７名</a:t>
            </a:r>
            <a:r>
              <a:rPr lang="ja-JP" altLang="en-US" sz="1900" dirty="0"/>
              <a:t>（</a:t>
            </a:r>
            <a:r>
              <a:rPr lang="en-US" altLang="ja-JP" sz="1900" dirty="0"/>
              <a:t>R6.8.1</a:t>
            </a:r>
            <a:r>
              <a:rPr lang="ja-JP" altLang="en-US" sz="1900" dirty="0"/>
              <a:t>現在）</a:t>
            </a:r>
            <a:endParaRPr lang="en-US" altLang="ja-JP" sz="1900" dirty="0"/>
          </a:p>
          <a:p>
            <a:pPr marL="0" indent="0">
              <a:buNone/>
            </a:pPr>
            <a:endParaRPr kumimoji="1" lang="ja-JP" altLang="en-US" sz="2800" dirty="0"/>
          </a:p>
        </p:txBody>
      </p:sp>
    </p:spTree>
    <p:extLst>
      <p:ext uri="{BB962C8B-B14F-4D97-AF65-F5344CB8AC3E}">
        <p14:creationId xmlns:p14="http://schemas.microsoft.com/office/powerpoint/2010/main" val="262038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グラフ 1">
            <a:extLst>
              <a:ext uri="{FF2B5EF4-FFF2-40B4-BE49-F238E27FC236}">
                <a16:creationId xmlns:a16="http://schemas.microsoft.com/office/drawing/2014/main" id="{C654C9F9-9224-E737-216C-E246DB0BB5C9}"/>
              </a:ext>
            </a:extLst>
          </p:cNvPr>
          <p:cNvGraphicFramePr>
            <a:graphicFrameLocks/>
          </p:cNvGraphicFramePr>
          <p:nvPr>
            <p:extLst>
              <p:ext uri="{D42A27DB-BD31-4B8C-83A1-F6EECF244321}">
                <p14:modId xmlns:p14="http://schemas.microsoft.com/office/powerpoint/2010/main" val="1389285752"/>
              </p:ext>
            </p:extLst>
          </p:nvPr>
        </p:nvGraphicFramePr>
        <p:xfrm>
          <a:off x="1" y="0"/>
          <a:ext cx="12192000"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56839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グラフ 2">
            <a:extLst>
              <a:ext uri="{FF2B5EF4-FFF2-40B4-BE49-F238E27FC236}">
                <a16:creationId xmlns:a16="http://schemas.microsoft.com/office/drawing/2014/main" id="{6B8F8F8F-5BDC-5722-2514-BCCA62CBD77E}"/>
              </a:ext>
            </a:extLst>
          </p:cNvPr>
          <p:cNvGraphicFramePr>
            <a:graphicFrameLocks/>
          </p:cNvGraphicFramePr>
          <p:nvPr>
            <p:extLst>
              <p:ext uri="{D42A27DB-BD31-4B8C-83A1-F6EECF244321}">
                <p14:modId xmlns:p14="http://schemas.microsoft.com/office/powerpoint/2010/main" val="879349497"/>
              </p:ext>
            </p:extLst>
          </p:nvPr>
        </p:nvGraphicFramePr>
        <p:xfrm>
          <a:off x="1688123" y="753626"/>
          <a:ext cx="9746901" cy="6104375"/>
        </p:xfrm>
        <a:graphic>
          <a:graphicData uri="http://schemas.openxmlformats.org/drawingml/2006/chart">
            <c:chart xmlns:c="http://schemas.openxmlformats.org/drawingml/2006/chart" xmlns:r="http://schemas.openxmlformats.org/officeDocument/2006/relationships" r:id="rId2"/>
          </a:graphicData>
        </a:graphic>
      </p:graphicFrame>
      <p:sp>
        <p:nvSpPr>
          <p:cNvPr id="4" name="テキスト ボックス 3">
            <a:extLst>
              <a:ext uri="{FF2B5EF4-FFF2-40B4-BE49-F238E27FC236}">
                <a16:creationId xmlns:a16="http://schemas.microsoft.com/office/drawing/2014/main" id="{6944C47D-26E9-81D1-49B6-0D34E3D8BDD9}"/>
              </a:ext>
            </a:extLst>
          </p:cNvPr>
          <p:cNvSpPr txBox="1"/>
          <p:nvPr/>
        </p:nvSpPr>
        <p:spPr>
          <a:xfrm>
            <a:off x="3627455" y="120578"/>
            <a:ext cx="4340888" cy="523220"/>
          </a:xfrm>
          <a:prstGeom prst="rect">
            <a:avLst/>
          </a:prstGeom>
          <a:noFill/>
        </p:spPr>
        <p:txBody>
          <a:bodyPr wrap="square" rtlCol="0">
            <a:spAutoFit/>
          </a:bodyPr>
          <a:lstStyle/>
          <a:p>
            <a:r>
              <a:rPr kumimoji="1" lang="ja-JP" altLang="en-US" sz="2800" b="1" dirty="0">
                <a:solidFill>
                  <a:schemeClr val="accent3">
                    <a:lumMod val="75000"/>
                  </a:schemeClr>
                </a:solidFill>
              </a:rPr>
              <a:t>　　　　終了者内訳</a:t>
            </a:r>
          </a:p>
        </p:txBody>
      </p:sp>
      <p:sp>
        <p:nvSpPr>
          <p:cNvPr id="5" name="テキスト ボックス 4">
            <a:extLst>
              <a:ext uri="{FF2B5EF4-FFF2-40B4-BE49-F238E27FC236}">
                <a16:creationId xmlns:a16="http://schemas.microsoft.com/office/drawing/2014/main" id="{D4310260-4914-E0DC-ED95-DE3B2373F696}"/>
              </a:ext>
            </a:extLst>
          </p:cNvPr>
          <p:cNvSpPr txBox="1"/>
          <p:nvPr/>
        </p:nvSpPr>
        <p:spPr>
          <a:xfrm>
            <a:off x="9294725" y="5988818"/>
            <a:ext cx="1688123" cy="369332"/>
          </a:xfrm>
          <a:prstGeom prst="rect">
            <a:avLst/>
          </a:prstGeom>
          <a:noFill/>
        </p:spPr>
        <p:txBody>
          <a:bodyPr wrap="square" rtlCol="0">
            <a:spAutoFit/>
          </a:bodyPr>
          <a:lstStyle/>
          <a:p>
            <a:r>
              <a:rPr kumimoji="1" lang="ja-JP" altLang="en-US" dirty="0"/>
              <a:t>合計　２２名</a:t>
            </a:r>
          </a:p>
        </p:txBody>
      </p:sp>
    </p:spTree>
    <p:extLst>
      <p:ext uri="{BB962C8B-B14F-4D97-AF65-F5344CB8AC3E}">
        <p14:creationId xmlns:p14="http://schemas.microsoft.com/office/powerpoint/2010/main" val="3646320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グラフ 1">
            <a:extLst>
              <a:ext uri="{FF2B5EF4-FFF2-40B4-BE49-F238E27FC236}">
                <a16:creationId xmlns:a16="http://schemas.microsoft.com/office/drawing/2014/main" id="{7579D625-D6B4-4FCF-D196-B95A03F9FF6A}"/>
              </a:ext>
            </a:extLst>
          </p:cNvPr>
          <p:cNvGraphicFramePr>
            <a:graphicFrameLocks/>
          </p:cNvGraphicFramePr>
          <p:nvPr>
            <p:extLst>
              <p:ext uri="{D42A27DB-BD31-4B8C-83A1-F6EECF244321}">
                <p14:modId xmlns:p14="http://schemas.microsoft.com/office/powerpoint/2010/main" val="283823882"/>
              </p:ext>
            </p:extLst>
          </p:nvPr>
        </p:nvGraphicFramePr>
        <p:xfrm>
          <a:off x="1497204" y="170822"/>
          <a:ext cx="10570866" cy="65163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17287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980A59-3A4F-5D32-F973-0BB4B2618417}"/>
              </a:ext>
            </a:extLst>
          </p:cNvPr>
          <p:cNvSpPr>
            <a:spLocks noGrp="1"/>
          </p:cNvSpPr>
          <p:nvPr>
            <p:ph type="title"/>
          </p:nvPr>
        </p:nvSpPr>
        <p:spPr>
          <a:xfrm>
            <a:off x="2020168" y="2788555"/>
            <a:ext cx="8911687" cy="1280890"/>
          </a:xfrm>
        </p:spPr>
        <p:txBody>
          <a:bodyPr/>
          <a:lstStyle/>
          <a:p>
            <a:r>
              <a:rPr kumimoji="1" lang="ja-JP" altLang="en-US" dirty="0"/>
              <a:t>　　　　　　質疑・応答</a:t>
            </a:r>
          </a:p>
        </p:txBody>
      </p:sp>
    </p:spTree>
    <p:extLst>
      <p:ext uri="{BB962C8B-B14F-4D97-AF65-F5344CB8AC3E}">
        <p14:creationId xmlns:p14="http://schemas.microsoft.com/office/powerpoint/2010/main" val="1117434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427570D-FEF4-DA63-407B-4C914FB8D765}"/>
              </a:ext>
            </a:extLst>
          </p:cNvPr>
          <p:cNvSpPr>
            <a:spLocks noGrp="1"/>
          </p:cNvSpPr>
          <p:nvPr>
            <p:ph type="title"/>
          </p:nvPr>
        </p:nvSpPr>
        <p:spPr>
          <a:xfrm>
            <a:off x="2412053" y="2493103"/>
            <a:ext cx="8911687" cy="1280890"/>
          </a:xfrm>
        </p:spPr>
        <p:txBody>
          <a:bodyPr/>
          <a:lstStyle/>
          <a:p>
            <a:r>
              <a:rPr lang="ja-JP" altLang="en-US" dirty="0"/>
              <a:t>ご清聴ありがとうございました。</a:t>
            </a:r>
          </a:p>
        </p:txBody>
      </p:sp>
    </p:spTree>
    <p:extLst>
      <p:ext uri="{BB962C8B-B14F-4D97-AF65-F5344CB8AC3E}">
        <p14:creationId xmlns:p14="http://schemas.microsoft.com/office/powerpoint/2010/main" val="3435431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F306E1-02A4-7A28-8147-1D477FEAEFFD}"/>
              </a:ext>
            </a:extLst>
          </p:cNvPr>
          <p:cNvSpPr>
            <a:spLocks noGrp="1"/>
          </p:cNvSpPr>
          <p:nvPr>
            <p:ph type="title"/>
          </p:nvPr>
        </p:nvSpPr>
        <p:spPr/>
        <p:txBody>
          <a:bodyPr/>
          <a:lstStyle/>
          <a:p>
            <a:r>
              <a:rPr kumimoji="1" lang="ja-JP" altLang="en-US" dirty="0"/>
              <a:t>本日のレジュメ</a:t>
            </a:r>
          </a:p>
        </p:txBody>
      </p:sp>
      <p:sp>
        <p:nvSpPr>
          <p:cNvPr id="3" name="コンテンツ プレースホルダー 2">
            <a:extLst>
              <a:ext uri="{FF2B5EF4-FFF2-40B4-BE49-F238E27FC236}">
                <a16:creationId xmlns:a16="http://schemas.microsoft.com/office/drawing/2014/main" id="{7E2BF147-F89E-7116-29EB-541AA772412F}"/>
              </a:ext>
            </a:extLst>
          </p:cNvPr>
          <p:cNvSpPr>
            <a:spLocks noGrp="1"/>
          </p:cNvSpPr>
          <p:nvPr>
            <p:ph idx="1"/>
          </p:nvPr>
        </p:nvSpPr>
        <p:spPr/>
        <p:txBody>
          <a:bodyPr/>
          <a:lstStyle/>
          <a:p>
            <a:r>
              <a:rPr kumimoji="1" lang="ja-JP" altLang="en-US" dirty="0"/>
              <a:t>管理者ご挨拶</a:t>
            </a:r>
            <a:endParaRPr kumimoji="1" lang="en-US" altLang="ja-JP" dirty="0"/>
          </a:p>
          <a:p>
            <a:r>
              <a:rPr kumimoji="1" lang="ja-JP" altLang="en-US" dirty="0"/>
              <a:t>出席者の自己紹介</a:t>
            </a:r>
            <a:endParaRPr kumimoji="1" lang="en-US" altLang="ja-JP" dirty="0"/>
          </a:p>
          <a:p>
            <a:r>
              <a:rPr lang="ja-JP" altLang="en-US" dirty="0"/>
              <a:t>定期巡回随時対応型訪問介護看護について</a:t>
            </a:r>
            <a:endParaRPr lang="en-US" altLang="ja-JP" dirty="0"/>
          </a:p>
          <a:p>
            <a:r>
              <a:rPr lang="ja-JP" altLang="en-US" dirty="0"/>
              <a:t>数値でみる</a:t>
            </a:r>
            <a:r>
              <a:rPr lang="en-US" altLang="ja-JP" dirty="0"/>
              <a:t>Link</a:t>
            </a:r>
            <a:r>
              <a:rPr lang="ja-JP" altLang="en-US" dirty="0"/>
              <a:t>板橋の軌跡</a:t>
            </a:r>
            <a:endParaRPr lang="en-US" altLang="ja-JP" dirty="0"/>
          </a:p>
          <a:p>
            <a:r>
              <a:rPr lang="ja-JP" altLang="en-US" dirty="0"/>
              <a:t>自己評価、外部評価について</a:t>
            </a:r>
            <a:endParaRPr lang="en-US" altLang="ja-JP" dirty="0"/>
          </a:p>
          <a:p>
            <a:r>
              <a:rPr lang="ja-JP" altLang="en-US" dirty="0"/>
              <a:t>質疑応答</a:t>
            </a:r>
            <a:endParaRPr lang="en-US" altLang="ja-JP" dirty="0"/>
          </a:p>
          <a:p>
            <a:r>
              <a:rPr lang="ja-JP" altLang="en-US" dirty="0"/>
              <a:t>終了</a:t>
            </a:r>
            <a:endParaRPr lang="en-US" altLang="ja-JP" dirty="0"/>
          </a:p>
        </p:txBody>
      </p:sp>
    </p:spTree>
    <p:extLst>
      <p:ext uri="{BB962C8B-B14F-4D97-AF65-F5344CB8AC3E}">
        <p14:creationId xmlns:p14="http://schemas.microsoft.com/office/powerpoint/2010/main" val="1033426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F4D9C4-E009-8640-05B0-B12041252219}"/>
              </a:ext>
            </a:extLst>
          </p:cNvPr>
          <p:cNvSpPr>
            <a:spLocks noGrp="1"/>
          </p:cNvSpPr>
          <p:nvPr>
            <p:ph type="title"/>
          </p:nvPr>
        </p:nvSpPr>
        <p:spPr>
          <a:xfrm>
            <a:off x="2592925" y="624110"/>
            <a:ext cx="8911687" cy="662079"/>
          </a:xfrm>
        </p:spPr>
        <p:txBody>
          <a:bodyPr>
            <a:normAutofit/>
          </a:bodyPr>
          <a:lstStyle/>
          <a:p>
            <a:r>
              <a:rPr kumimoji="1" lang="en-US" altLang="ja-JP" dirty="0"/>
              <a:t>Link</a:t>
            </a:r>
            <a:r>
              <a:rPr kumimoji="1" lang="ja-JP" altLang="en-US" dirty="0"/>
              <a:t>板橋定期巡回</a:t>
            </a:r>
          </a:p>
        </p:txBody>
      </p:sp>
      <p:sp>
        <p:nvSpPr>
          <p:cNvPr id="3" name="コンテンツ プレースホルダー 2">
            <a:extLst>
              <a:ext uri="{FF2B5EF4-FFF2-40B4-BE49-F238E27FC236}">
                <a16:creationId xmlns:a16="http://schemas.microsoft.com/office/drawing/2014/main" id="{440CA901-64F2-0E78-C339-8EC16B4512B9}"/>
              </a:ext>
            </a:extLst>
          </p:cNvPr>
          <p:cNvSpPr>
            <a:spLocks noGrp="1"/>
          </p:cNvSpPr>
          <p:nvPr>
            <p:ph idx="1"/>
          </p:nvPr>
        </p:nvSpPr>
        <p:spPr>
          <a:xfrm>
            <a:off x="2331218" y="1808703"/>
            <a:ext cx="9173394" cy="4102519"/>
          </a:xfrm>
        </p:spPr>
        <p:txBody>
          <a:bodyPr>
            <a:normAutofit/>
          </a:bodyPr>
          <a:lstStyle/>
          <a:p>
            <a:pPr marL="0" indent="0">
              <a:buNone/>
            </a:pPr>
            <a:r>
              <a:rPr kumimoji="1" lang="en-US" altLang="ja-JP" dirty="0"/>
              <a:t>Link</a:t>
            </a:r>
            <a:r>
              <a:rPr kumimoji="1" lang="ja-JP" altLang="en-US" dirty="0"/>
              <a:t>の由来</a:t>
            </a:r>
            <a:endParaRPr kumimoji="1" lang="en-US" altLang="ja-JP" dirty="0"/>
          </a:p>
          <a:p>
            <a:pPr marL="0" indent="0">
              <a:buNone/>
            </a:pPr>
            <a:r>
              <a:rPr lang="ja-JP" altLang="en-US" dirty="0"/>
              <a:t>　　新型感染症による外出制限中に、高齢者が孤立し心身の活力を失っていく様子を</a:t>
            </a:r>
            <a:endParaRPr lang="en-US" altLang="ja-JP" dirty="0"/>
          </a:p>
          <a:p>
            <a:pPr marL="0" indent="0">
              <a:buNone/>
            </a:pPr>
            <a:r>
              <a:rPr lang="ja-JP" altLang="en-US" dirty="0"/>
              <a:t>　　目の当たりにしました。特に認知症で外部への連絡手段である電話が使えない、</a:t>
            </a:r>
            <a:endParaRPr lang="en-US" altLang="ja-JP" dirty="0"/>
          </a:p>
          <a:p>
            <a:pPr marL="0" indent="0">
              <a:buNone/>
            </a:pPr>
            <a:r>
              <a:rPr lang="ja-JP" altLang="en-US" dirty="0"/>
              <a:t>　　独居、高齢者世帯など何かあった際に頼れる場所が必要であると実感しました。</a:t>
            </a:r>
            <a:endParaRPr lang="en-US" altLang="ja-JP" dirty="0"/>
          </a:p>
          <a:p>
            <a:pPr marL="0" indent="0">
              <a:buNone/>
            </a:pPr>
            <a:r>
              <a:rPr lang="ja-JP" altLang="en-US" dirty="0"/>
              <a:t>　　定期巡回では利用者様のその時の状況に合わせた訪問時間や回数を調整することや</a:t>
            </a:r>
            <a:endParaRPr lang="en-US" altLang="ja-JP" dirty="0"/>
          </a:p>
          <a:p>
            <a:pPr marL="0" indent="0">
              <a:buNone/>
            </a:pPr>
            <a:r>
              <a:rPr lang="ja-JP" altLang="en-US" dirty="0"/>
              <a:t>　　コール機により随時の対応が可能となっています。</a:t>
            </a:r>
            <a:endParaRPr lang="en-US" altLang="ja-JP" dirty="0"/>
          </a:p>
          <a:p>
            <a:pPr marL="0" indent="0">
              <a:buNone/>
            </a:pPr>
            <a:r>
              <a:rPr lang="ja-JP" altLang="en-US" dirty="0"/>
              <a:t>　　</a:t>
            </a:r>
            <a:r>
              <a:rPr lang="en-US" altLang="ja-JP" dirty="0"/>
              <a:t>『</a:t>
            </a:r>
            <a:r>
              <a:rPr lang="ja-JP" altLang="en-US" dirty="0"/>
              <a:t>人</a:t>
            </a:r>
            <a:r>
              <a:rPr lang="en-US" altLang="ja-JP" dirty="0"/>
              <a:t>』『</a:t>
            </a:r>
            <a:r>
              <a:rPr lang="ja-JP" altLang="en-US" dirty="0"/>
              <a:t>地域</a:t>
            </a:r>
            <a:r>
              <a:rPr lang="en-US" altLang="ja-JP" dirty="0"/>
              <a:t>』『</a:t>
            </a:r>
            <a:r>
              <a:rPr lang="ja-JP" altLang="en-US" dirty="0"/>
              <a:t>社会</a:t>
            </a:r>
            <a:r>
              <a:rPr lang="en-US" altLang="ja-JP" dirty="0"/>
              <a:t>』</a:t>
            </a:r>
            <a:r>
              <a:rPr lang="ja-JP" altLang="en-US" dirty="0"/>
              <a:t>とのつながりをつくれる事業所でありたい。と考え</a:t>
            </a:r>
            <a:endParaRPr lang="en-US" altLang="ja-JP" dirty="0"/>
          </a:p>
          <a:p>
            <a:pPr marL="0" indent="0">
              <a:buNone/>
            </a:pPr>
            <a:r>
              <a:rPr lang="ja-JP" altLang="en-US" dirty="0"/>
              <a:t>　　</a:t>
            </a:r>
            <a:r>
              <a:rPr lang="en-US" altLang="ja-JP" b="1" dirty="0"/>
              <a:t>Link</a:t>
            </a:r>
            <a:r>
              <a:rPr lang="ja-JP" altLang="en-US" b="1" dirty="0"/>
              <a:t>板橋定期巡回</a:t>
            </a:r>
            <a:r>
              <a:rPr lang="ja-JP" altLang="en-US" dirty="0"/>
              <a:t>と名付け令和５年８月１日に開設の運びとなりました。</a:t>
            </a:r>
            <a:endParaRPr lang="en-US" altLang="ja-JP" dirty="0"/>
          </a:p>
        </p:txBody>
      </p:sp>
    </p:spTree>
    <p:extLst>
      <p:ext uri="{BB962C8B-B14F-4D97-AF65-F5344CB8AC3E}">
        <p14:creationId xmlns:p14="http://schemas.microsoft.com/office/powerpoint/2010/main" val="3153979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AAC18B-E3A3-7033-E21A-CA238E3AF0E0}"/>
              </a:ext>
            </a:extLst>
          </p:cNvPr>
          <p:cNvSpPr>
            <a:spLocks noGrp="1"/>
          </p:cNvSpPr>
          <p:nvPr>
            <p:ph type="title"/>
          </p:nvPr>
        </p:nvSpPr>
        <p:spPr/>
        <p:txBody>
          <a:bodyPr/>
          <a:lstStyle/>
          <a:p>
            <a:r>
              <a:rPr kumimoji="1" lang="ja-JP" altLang="en-US" dirty="0"/>
              <a:t>定期巡回随時対応訪問介護看護</a:t>
            </a:r>
          </a:p>
        </p:txBody>
      </p:sp>
      <p:sp>
        <p:nvSpPr>
          <p:cNvPr id="3" name="コンテンツ プレースホルダー 2">
            <a:extLst>
              <a:ext uri="{FF2B5EF4-FFF2-40B4-BE49-F238E27FC236}">
                <a16:creationId xmlns:a16="http://schemas.microsoft.com/office/drawing/2014/main" id="{AC2A7AB4-7255-1E7B-F093-FE232A6B6F8C}"/>
              </a:ext>
            </a:extLst>
          </p:cNvPr>
          <p:cNvSpPr>
            <a:spLocks noGrp="1"/>
          </p:cNvSpPr>
          <p:nvPr>
            <p:ph idx="1"/>
          </p:nvPr>
        </p:nvSpPr>
        <p:spPr>
          <a:xfrm>
            <a:off x="1371600" y="1537398"/>
            <a:ext cx="9601200" cy="5074417"/>
          </a:xfrm>
        </p:spPr>
        <p:txBody>
          <a:bodyPr>
            <a:normAutofit/>
          </a:bodyPr>
          <a:lstStyle/>
          <a:p>
            <a:pPr marL="0" indent="0">
              <a:buNone/>
            </a:pPr>
            <a:r>
              <a:rPr lang="ja-JP" altLang="en-US" dirty="0"/>
              <a:t>　　　　　　　　　　　　</a:t>
            </a:r>
            <a:endParaRPr lang="en-US" altLang="ja-JP" dirty="0"/>
          </a:p>
          <a:p>
            <a:pPr marL="0" indent="0">
              <a:buNone/>
            </a:pPr>
            <a:r>
              <a:rPr lang="ja-JP" altLang="en-US" dirty="0"/>
              <a:t>　</a:t>
            </a:r>
            <a:r>
              <a:rPr kumimoji="1" lang="ja-JP" altLang="en-US" dirty="0"/>
              <a:t>・</a:t>
            </a:r>
            <a:r>
              <a:rPr kumimoji="1" lang="ja-JP" altLang="en-US" dirty="0">
                <a:solidFill>
                  <a:srgbClr val="FF0000"/>
                </a:solidFill>
              </a:rPr>
              <a:t>日中・夜間を通じて２４時間</a:t>
            </a:r>
            <a:r>
              <a:rPr kumimoji="1" lang="ja-JP" altLang="en-US" dirty="0"/>
              <a:t>サービス</a:t>
            </a:r>
            <a:endParaRPr lang="en-US" altLang="ja-JP" dirty="0"/>
          </a:p>
          <a:p>
            <a:pPr marL="0" indent="0">
              <a:buNone/>
            </a:pPr>
            <a:r>
              <a:rPr kumimoji="1" lang="ja-JP" altLang="en-US" dirty="0"/>
              <a:t>　・定期的だけでなく必要な時の</a:t>
            </a:r>
            <a:r>
              <a:rPr kumimoji="1" lang="ja-JP" altLang="en-US" dirty="0">
                <a:solidFill>
                  <a:srgbClr val="FF0000"/>
                </a:solidFill>
              </a:rPr>
              <a:t>随時</a:t>
            </a:r>
            <a:r>
              <a:rPr kumimoji="1" lang="ja-JP" altLang="en-US" dirty="0">
                <a:solidFill>
                  <a:schemeClr val="tx1"/>
                </a:solidFill>
              </a:rPr>
              <a:t>サービス</a:t>
            </a:r>
            <a:endParaRPr kumimoji="1" lang="en-US" altLang="ja-JP" dirty="0">
              <a:solidFill>
                <a:schemeClr val="tx1"/>
              </a:solidFill>
            </a:endParaRPr>
          </a:p>
          <a:p>
            <a:pPr marL="0" indent="0">
              <a:buNone/>
            </a:pPr>
            <a:r>
              <a:rPr kumimoji="1" lang="ja-JP" altLang="en-US" dirty="0"/>
              <a:t>　</a:t>
            </a:r>
            <a:r>
              <a:rPr lang="ja-JP" altLang="en-US" dirty="0"/>
              <a:t>・</a:t>
            </a:r>
            <a:r>
              <a:rPr lang="ja-JP" altLang="en-US" dirty="0">
                <a:solidFill>
                  <a:srgbClr val="FF0000"/>
                </a:solidFill>
              </a:rPr>
              <a:t>訪問介護</a:t>
            </a:r>
            <a:r>
              <a:rPr lang="ja-JP" altLang="en-US" dirty="0">
                <a:solidFill>
                  <a:schemeClr val="tx1"/>
                </a:solidFill>
              </a:rPr>
              <a:t>と</a:t>
            </a:r>
            <a:r>
              <a:rPr lang="ja-JP" altLang="en-US" dirty="0">
                <a:solidFill>
                  <a:srgbClr val="FF0000"/>
                </a:solidFill>
              </a:rPr>
              <a:t>訪問看護</a:t>
            </a:r>
            <a:r>
              <a:rPr lang="ja-JP" altLang="en-US" dirty="0">
                <a:solidFill>
                  <a:schemeClr val="tx1"/>
                </a:solidFill>
              </a:rPr>
              <a:t>を</a:t>
            </a:r>
            <a:r>
              <a:rPr lang="ja-JP" altLang="en-US" dirty="0">
                <a:solidFill>
                  <a:srgbClr val="FF0000"/>
                </a:solidFill>
              </a:rPr>
              <a:t>一体的にサービス提供</a:t>
            </a:r>
            <a:endParaRPr lang="en-US" altLang="ja-JP" dirty="0">
              <a:solidFill>
                <a:srgbClr val="FF0000"/>
              </a:solidFill>
            </a:endParaRPr>
          </a:p>
          <a:p>
            <a:pPr marL="0" indent="0">
              <a:buNone/>
            </a:pPr>
            <a:endParaRPr kumimoji="1" lang="en-US" altLang="ja-JP" dirty="0">
              <a:solidFill>
                <a:srgbClr val="FF0000"/>
              </a:solidFill>
            </a:endParaRPr>
          </a:p>
          <a:p>
            <a:pPr marL="0" indent="0">
              <a:buNone/>
            </a:pPr>
            <a:r>
              <a:rPr lang="ja-JP" altLang="en-US" dirty="0">
                <a:solidFill>
                  <a:srgbClr val="FF0000"/>
                </a:solidFill>
              </a:rPr>
              <a:t>　従来の訪問介護や訪問看護と違い、</a:t>
            </a:r>
            <a:r>
              <a:rPr lang="ja-JP" altLang="en-US" u="sng" dirty="0">
                <a:solidFill>
                  <a:srgbClr val="FF0000"/>
                </a:solidFill>
              </a:rPr>
              <a:t>３０分、１時間などの制約なく</a:t>
            </a:r>
            <a:r>
              <a:rPr kumimoji="1" lang="ja-JP" altLang="en-US" dirty="0">
                <a:solidFill>
                  <a:srgbClr val="FF0000"/>
                </a:solidFill>
              </a:rPr>
              <a:t>その方に必要なケアを必要な時間でサービスが提供できます。</a:t>
            </a:r>
            <a:endParaRPr kumimoji="1" lang="en-US" altLang="ja-JP" dirty="0">
              <a:solidFill>
                <a:srgbClr val="FF0000"/>
              </a:solidFill>
            </a:endParaRPr>
          </a:p>
          <a:p>
            <a:pPr marL="0" indent="0">
              <a:buNone/>
            </a:pPr>
            <a:r>
              <a:rPr kumimoji="1" lang="ja-JP" altLang="en-US" dirty="0"/>
              <a:t>また、介護士による夜間の訪問や随時対応が可能であり、同じ事業所内の</a:t>
            </a:r>
            <a:r>
              <a:rPr lang="ja-JP" altLang="en-US" dirty="0"/>
              <a:t>看護師に</a:t>
            </a:r>
            <a:endParaRPr lang="en-US" altLang="ja-JP" dirty="0"/>
          </a:p>
          <a:p>
            <a:pPr marL="0" indent="0">
              <a:buNone/>
            </a:pPr>
            <a:r>
              <a:rPr kumimoji="1" lang="ja-JP" altLang="en-US" dirty="0"/>
              <a:t>すぐに相談できるため変化のある際には迅速に対応ができます　　</a:t>
            </a:r>
            <a:endParaRPr kumimoji="1" lang="en-US" altLang="ja-JP" dirty="0"/>
          </a:p>
        </p:txBody>
      </p:sp>
    </p:spTree>
    <p:extLst>
      <p:ext uri="{BB962C8B-B14F-4D97-AF65-F5344CB8AC3E}">
        <p14:creationId xmlns:p14="http://schemas.microsoft.com/office/powerpoint/2010/main" val="2727659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E2EAA0-B6EE-9E89-8ED0-C00BE9EF448A}"/>
              </a:ext>
            </a:extLst>
          </p:cNvPr>
          <p:cNvSpPr>
            <a:spLocks noGrp="1"/>
          </p:cNvSpPr>
          <p:nvPr>
            <p:ph type="title"/>
          </p:nvPr>
        </p:nvSpPr>
        <p:spPr>
          <a:xfrm>
            <a:off x="1371600" y="685800"/>
            <a:ext cx="9601200" cy="830245"/>
          </a:xfrm>
        </p:spPr>
        <p:txBody>
          <a:bodyPr/>
          <a:lstStyle/>
          <a:p>
            <a:r>
              <a:rPr lang="en-US" altLang="ja-JP" dirty="0"/>
              <a:t>【</a:t>
            </a:r>
            <a:r>
              <a:rPr kumimoji="1" lang="ja-JP" altLang="en-US" dirty="0"/>
              <a:t>連携型</a:t>
            </a:r>
            <a:r>
              <a:rPr lang="en-US" altLang="ja-JP" dirty="0"/>
              <a:t>】【</a:t>
            </a:r>
            <a:r>
              <a:rPr kumimoji="1" lang="ja-JP" altLang="en-US" dirty="0"/>
              <a:t>一体型</a:t>
            </a:r>
            <a:r>
              <a:rPr lang="en-US" altLang="ja-JP" dirty="0"/>
              <a:t>】</a:t>
            </a:r>
            <a:r>
              <a:rPr kumimoji="1" lang="ja-JP" altLang="en-US" dirty="0"/>
              <a:t>の違い</a:t>
            </a:r>
          </a:p>
        </p:txBody>
      </p:sp>
      <p:pic>
        <p:nvPicPr>
          <p:cNvPr id="1038" name="Picture 14" descr="訪問看護師と利用者のイラスト🎨【フリー素材】｜看護roo![カンゴルー]">
            <a:extLst>
              <a:ext uri="{FF2B5EF4-FFF2-40B4-BE49-F238E27FC236}">
                <a16:creationId xmlns:a16="http://schemas.microsoft.com/office/drawing/2014/main" id="{111CD3BB-36F6-6B25-4684-3D26766531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021" y="4394290"/>
            <a:ext cx="1563744" cy="1485900"/>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事務所のイラスト">
            <a:extLst>
              <a:ext uri="{FF2B5EF4-FFF2-40B4-BE49-F238E27FC236}">
                <a16:creationId xmlns:a16="http://schemas.microsoft.com/office/drawing/2014/main" id="{765F71CE-814B-8471-7DDA-41C1A5D15B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6241" y="4273079"/>
            <a:ext cx="1457791" cy="1485900"/>
          </a:xfrm>
          <a:prstGeom prst="rect">
            <a:avLst/>
          </a:prstGeom>
          <a:noFill/>
          <a:extLst>
            <a:ext uri="{909E8E84-426E-40DD-AFC4-6F175D3DCCD1}">
              <a14:hiddenFill xmlns:a14="http://schemas.microsoft.com/office/drawing/2010/main">
                <a:solidFill>
                  <a:srgbClr val="FFFFFF"/>
                </a:solidFill>
              </a14:hiddenFill>
            </a:ext>
          </a:extLst>
        </p:spPr>
      </p:pic>
      <p:sp>
        <p:nvSpPr>
          <p:cNvPr id="10" name="矢印: 上下 9">
            <a:extLst>
              <a:ext uri="{FF2B5EF4-FFF2-40B4-BE49-F238E27FC236}">
                <a16:creationId xmlns:a16="http://schemas.microsoft.com/office/drawing/2014/main" id="{0ABE3173-8D52-C9CA-E879-17748F39DE48}"/>
              </a:ext>
            </a:extLst>
          </p:cNvPr>
          <p:cNvSpPr/>
          <p:nvPr/>
        </p:nvSpPr>
        <p:spPr>
          <a:xfrm rot="16200000">
            <a:off x="3487917" y="4170244"/>
            <a:ext cx="446840" cy="1487152"/>
          </a:xfrm>
          <a:prstGeom prst="up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Picture 14" descr="訪問看護師と利用者のイラスト🎨【フリー素材】｜看護roo![カンゴルー]">
            <a:extLst>
              <a:ext uri="{FF2B5EF4-FFF2-40B4-BE49-F238E27FC236}">
                <a16:creationId xmlns:a16="http://schemas.microsoft.com/office/drawing/2014/main" id="{543E4E1C-7FD4-64BF-5722-D193C710C8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22274" y="3134106"/>
            <a:ext cx="1558720" cy="148112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6" descr="事務所のイラスト">
            <a:extLst>
              <a:ext uri="{FF2B5EF4-FFF2-40B4-BE49-F238E27FC236}">
                <a16:creationId xmlns:a16="http://schemas.microsoft.com/office/drawing/2014/main" id="{D3E84ADE-3F72-FE17-9312-C479A22B52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17743" y="3152048"/>
            <a:ext cx="1457791" cy="1485900"/>
          </a:xfrm>
          <a:prstGeom prst="rect">
            <a:avLst/>
          </a:prstGeom>
          <a:noFill/>
          <a:extLst>
            <a:ext uri="{909E8E84-426E-40DD-AFC4-6F175D3DCCD1}">
              <a14:hiddenFill xmlns:a14="http://schemas.microsoft.com/office/drawing/2010/main">
                <a:solidFill>
                  <a:srgbClr val="FFFFFF"/>
                </a:solidFill>
              </a14:hiddenFill>
            </a:ext>
          </a:extLst>
        </p:spPr>
      </p:pic>
      <p:sp>
        <p:nvSpPr>
          <p:cNvPr id="14" name="正方形/長方形 13">
            <a:extLst>
              <a:ext uri="{FF2B5EF4-FFF2-40B4-BE49-F238E27FC236}">
                <a16:creationId xmlns:a16="http://schemas.microsoft.com/office/drawing/2014/main" id="{1571E94E-C42E-84EF-9D5C-733AC946EC6A}"/>
              </a:ext>
            </a:extLst>
          </p:cNvPr>
          <p:cNvSpPr/>
          <p:nvPr/>
        </p:nvSpPr>
        <p:spPr>
          <a:xfrm>
            <a:off x="8484583" y="2745957"/>
            <a:ext cx="3205424" cy="181875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フローチャート: 抜出し 14">
            <a:extLst>
              <a:ext uri="{FF2B5EF4-FFF2-40B4-BE49-F238E27FC236}">
                <a16:creationId xmlns:a16="http://schemas.microsoft.com/office/drawing/2014/main" id="{1847B7B2-B568-08F6-F41C-F77A132CD48B}"/>
              </a:ext>
            </a:extLst>
          </p:cNvPr>
          <p:cNvSpPr/>
          <p:nvPr/>
        </p:nvSpPr>
        <p:spPr>
          <a:xfrm>
            <a:off x="8452347" y="1387453"/>
            <a:ext cx="3205424" cy="1328895"/>
          </a:xfrm>
          <a:prstGeom prst="flowChartExtract">
            <a:avLst/>
          </a:prstGeom>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393B83B9-F0CB-58AC-0BA8-DE2DFAEDDA7E}"/>
              </a:ext>
            </a:extLst>
          </p:cNvPr>
          <p:cNvSpPr txBox="1"/>
          <p:nvPr/>
        </p:nvSpPr>
        <p:spPr>
          <a:xfrm>
            <a:off x="3228531" y="4371150"/>
            <a:ext cx="1140011" cy="369332"/>
          </a:xfrm>
          <a:prstGeom prst="rect">
            <a:avLst/>
          </a:prstGeom>
          <a:noFill/>
        </p:spPr>
        <p:txBody>
          <a:bodyPr wrap="square" rtlCol="0">
            <a:spAutoFit/>
          </a:bodyPr>
          <a:lstStyle/>
          <a:p>
            <a:r>
              <a:rPr kumimoji="1" lang="ja-JP" altLang="en-US" dirty="0"/>
              <a:t>連携契約</a:t>
            </a:r>
          </a:p>
        </p:txBody>
      </p:sp>
      <p:sp>
        <p:nvSpPr>
          <p:cNvPr id="17" name="テキスト ボックス 16">
            <a:extLst>
              <a:ext uri="{FF2B5EF4-FFF2-40B4-BE49-F238E27FC236}">
                <a16:creationId xmlns:a16="http://schemas.microsoft.com/office/drawing/2014/main" id="{632041A0-6551-4C05-2AE4-0002104D6D48}"/>
              </a:ext>
            </a:extLst>
          </p:cNvPr>
          <p:cNvSpPr txBox="1"/>
          <p:nvPr/>
        </p:nvSpPr>
        <p:spPr>
          <a:xfrm>
            <a:off x="9057339" y="2313452"/>
            <a:ext cx="2059912" cy="369332"/>
          </a:xfrm>
          <a:prstGeom prst="rect">
            <a:avLst/>
          </a:prstGeom>
          <a:noFill/>
        </p:spPr>
        <p:txBody>
          <a:bodyPr wrap="square" rtlCol="0">
            <a:spAutoFit/>
          </a:bodyPr>
          <a:lstStyle/>
          <a:p>
            <a:r>
              <a:rPr kumimoji="1" lang="en-US" altLang="ja-JP" dirty="0">
                <a:solidFill>
                  <a:srgbClr val="FFFF00"/>
                </a:solidFill>
              </a:rPr>
              <a:t>Link</a:t>
            </a:r>
            <a:r>
              <a:rPr kumimoji="1" lang="ja-JP" altLang="en-US" dirty="0">
                <a:solidFill>
                  <a:srgbClr val="FFFF00"/>
                </a:solidFill>
              </a:rPr>
              <a:t>板橋定期巡回</a:t>
            </a:r>
          </a:p>
        </p:txBody>
      </p:sp>
      <p:sp>
        <p:nvSpPr>
          <p:cNvPr id="18" name="テキスト ボックス 17">
            <a:extLst>
              <a:ext uri="{FF2B5EF4-FFF2-40B4-BE49-F238E27FC236}">
                <a16:creationId xmlns:a16="http://schemas.microsoft.com/office/drawing/2014/main" id="{E48D71AA-BBAE-D0B7-2E08-F68F7079D39A}"/>
              </a:ext>
            </a:extLst>
          </p:cNvPr>
          <p:cNvSpPr txBox="1"/>
          <p:nvPr/>
        </p:nvSpPr>
        <p:spPr>
          <a:xfrm>
            <a:off x="4698736" y="3936666"/>
            <a:ext cx="1457791" cy="369332"/>
          </a:xfrm>
          <a:prstGeom prst="rect">
            <a:avLst/>
          </a:prstGeom>
          <a:noFill/>
        </p:spPr>
        <p:txBody>
          <a:bodyPr wrap="square" rtlCol="0">
            <a:spAutoFit/>
          </a:bodyPr>
          <a:lstStyle/>
          <a:p>
            <a:r>
              <a:rPr kumimoji="1" lang="en-US" altLang="ja-JP" dirty="0">
                <a:solidFill>
                  <a:srgbClr val="00B050"/>
                </a:solidFill>
              </a:rPr>
              <a:t>A</a:t>
            </a:r>
            <a:r>
              <a:rPr kumimoji="1" lang="ja-JP" altLang="en-US" dirty="0">
                <a:solidFill>
                  <a:srgbClr val="00B050"/>
                </a:solidFill>
              </a:rPr>
              <a:t>定期巡回</a:t>
            </a:r>
          </a:p>
        </p:txBody>
      </p:sp>
      <p:sp>
        <p:nvSpPr>
          <p:cNvPr id="19" name="テキスト ボックス 18">
            <a:extLst>
              <a:ext uri="{FF2B5EF4-FFF2-40B4-BE49-F238E27FC236}">
                <a16:creationId xmlns:a16="http://schemas.microsoft.com/office/drawing/2014/main" id="{BA7E4625-5674-6DD6-996A-734FBA4E3E86}"/>
              </a:ext>
            </a:extLst>
          </p:cNvPr>
          <p:cNvSpPr txBox="1"/>
          <p:nvPr/>
        </p:nvSpPr>
        <p:spPr>
          <a:xfrm>
            <a:off x="1334594" y="4007764"/>
            <a:ext cx="1563744" cy="369332"/>
          </a:xfrm>
          <a:prstGeom prst="rect">
            <a:avLst/>
          </a:prstGeom>
          <a:noFill/>
        </p:spPr>
        <p:txBody>
          <a:bodyPr wrap="square" rtlCol="0">
            <a:spAutoFit/>
          </a:bodyPr>
          <a:lstStyle/>
          <a:p>
            <a:r>
              <a:rPr kumimoji="1" lang="en-US" altLang="ja-JP" dirty="0">
                <a:solidFill>
                  <a:srgbClr val="00B050"/>
                </a:solidFill>
              </a:rPr>
              <a:t>B</a:t>
            </a:r>
            <a:r>
              <a:rPr kumimoji="1" lang="ja-JP" altLang="en-US" dirty="0">
                <a:solidFill>
                  <a:srgbClr val="00B050"/>
                </a:solidFill>
              </a:rPr>
              <a:t>訪問看護</a:t>
            </a:r>
            <a:r>
              <a:rPr kumimoji="1" lang="en-US" altLang="ja-JP" dirty="0">
                <a:solidFill>
                  <a:srgbClr val="00B050"/>
                </a:solidFill>
              </a:rPr>
              <a:t>ST</a:t>
            </a:r>
            <a:endParaRPr kumimoji="1" lang="ja-JP" altLang="en-US" dirty="0">
              <a:solidFill>
                <a:srgbClr val="00B050"/>
              </a:solidFill>
            </a:endParaRPr>
          </a:p>
        </p:txBody>
      </p:sp>
      <p:sp>
        <p:nvSpPr>
          <p:cNvPr id="21" name="矢印: 二方向 20">
            <a:extLst>
              <a:ext uri="{FF2B5EF4-FFF2-40B4-BE49-F238E27FC236}">
                <a16:creationId xmlns:a16="http://schemas.microsoft.com/office/drawing/2014/main" id="{8FB0320B-CFAB-D7BF-914C-5C23F33600E8}"/>
              </a:ext>
            </a:extLst>
          </p:cNvPr>
          <p:cNvSpPr/>
          <p:nvPr/>
        </p:nvSpPr>
        <p:spPr>
          <a:xfrm>
            <a:off x="6088449" y="4494022"/>
            <a:ext cx="4814679" cy="643218"/>
          </a:xfrm>
          <a:prstGeom prst="lef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26BB73E6-2274-7256-5F70-251A27A388DC}"/>
              </a:ext>
            </a:extLst>
          </p:cNvPr>
          <p:cNvSpPr txBox="1"/>
          <p:nvPr/>
        </p:nvSpPr>
        <p:spPr>
          <a:xfrm>
            <a:off x="7381314" y="4555816"/>
            <a:ext cx="1292463" cy="369332"/>
          </a:xfrm>
          <a:prstGeom prst="rect">
            <a:avLst/>
          </a:prstGeom>
          <a:noFill/>
        </p:spPr>
        <p:txBody>
          <a:bodyPr wrap="square" rtlCol="0">
            <a:spAutoFit/>
          </a:bodyPr>
          <a:lstStyle/>
          <a:p>
            <a:r>
              <a:rPr kumimoji="1" lang="ja-JP" altLang="en-US" dirty="0"/>
              <a:t>連携契約</a:t>
            </a:r>
          </a:p>
        </p:txBody>
      </p:sp>
      <p:sp>
        <p:nvSpPr>
          <p:cNvPr id="25" name="矢印: 折線 24">
            <a:extLst>
              <a:ext uri="{FF2B5EF4-FFF2-40B4-BE49-F238E27FC236}">
                <a16:creationId xmlns:a16="http://schemas.microsoft.com/office/drawing/2014/main" id="{B5D69EC4-192F-EBDD-9D9A-734A28B33475}"/>
              </a:ext>
            </a:extLst>
          </p:cNvPr>
          <p:cNvSpPr/>
          <p:nvPr/>
        </p:nvSpPr>
        <p:spPr>
          <a:xfrm>
            <a:off x="2503163" y="3242923"/>
            <a:ext cx="6114580" cy="643218"/>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6" name="矢印: 下 25">
            <a:extLst>
              <a:ext uri="{FF2B5EF4-FFF2-40B4-BE49-F238E27FC236}">
                <a16:creationId xmlns:a16="http://schemas.microsoft.com/office/drawing/2014/main" id="{30C0C77C-C2D4-3F27-2AF7-9E46763E7E2E}"/>
              </a:ext>
            </a:extLst>
          </p:cNvPr>
          <p:cNvSpPr/>
          <p:nvPr/>
        </p:nvSpPr>
        <p:spPr>
          <a:xfrm>
            <a:off x="2407781" y="3874669"/>
            <a:ext cx="340236" cy="17512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416F49A8-6A0B-2603-DE7D-5D3BD5693B6A}"/>
              </a:ext>
            </a:extLst>
          </p:cNvPr>
          <p:cNvSpPr txBox="1"/>
          <p:nvPr/>
        </p:nvSpPr>
        <p:spPr>
          <a:xfrm>
            <a:off x="9284678" y="2798379"/>
            <a:ext cx="1457790" cy="369332"/>
          </a:xfrm>
          <a:prstGeom prst="rect">
            <a:avLst/>
          </a:prstGeom>
          <a:noFill/>
        </p:spPr>
        <p:txBody>
          <a:bodyPr wrap="square" rtlCol="0">
            <a:spAutoFit/>
          </a:bodyPr>
          <a:lstStyle/>
          <a:p>
            <a:r>
              <a:rPr kumimoji="1" lang="en-US" altLang="ja-JP" dirty="0">
                <a:solidFill>
                  <a:srgbClr val="FF0000"/>
                </a:solidFill>
              </a:rPr>
              <a:t>【</a:t>
            </a:r>
            <a:r>
              <a:rPr kumimoji="1" lang="ja-JP" altLang="en-US" dirty="0">
                <a:solidFill>
                  <a:srgbClr val="FF0000"/>
                </a:solidFill>
              </a:rPr>
              <a:t>一体型</a:t>
            </a:r>
            <a:r>
              <a:rPr kumimoji="1" lang="en-US" altLang="ja-JP" dirty="0">
                <a:solidFill>
                  <a:srgbClr val="FF0000"/>
                </a:solidFill>
              </a:rPr>
              <a:t>】</a:t>
            </a:r>
            <a:endParaRPr kumimoji="1" lang="ja-JP" altLang="en-US" dirty="0">
              <a:solidFill>
                <a:srgbClr val="FF0000"/>
              </a:solidFill>
            </a:endParaRPr>
          </a:p>
        </p:txBody>
      </p:sp>
      <p:sp>
        <p:nvSpPr>
          <p:cNvPr id="28" name="テキスト ボックス 27">
            <a:extLst>
              <a:ext uri="{FF2B5EF4-FFF2-40B4-BE49-F238E27FC236}">
                <a16:creationId xmlns:a16="http://schemas.microsoft.com/office/drawing/2014/main" id="{4130F8CB-D0FA-88CA-2B48-375EBDAEF3B9}"/>
              </a:ext>
            </a:extLst>
          </p:cNvPr>
          <p:cNvSpPr txBox="1"/>
          <p:nvPr/>
        </p:nvSpPr>
        <p:spPr>
          <a:xfrm>
            <a:off x="3085464" y="5510858"/>
            <a:ext cx="2477126" cy="369332"/>
          </a:xfrm>
          <a:prstGeom prst="rect">
            <a:avLst/>
          </a:prstGeom>
          <a:noFill/>
        </p:spPr>
        <p:txBody>
          <a:bodyPr wrap="square" rtlCol="0">
            <a:spAutoFit/>
          </a:bodyPr>
          <a:lstStyle/>
          <a:p>
            <a:r>
              <a:rPr kumimoji="1" lang="en-US" altLang="ja-JP" dirty="0">
                <a:solidFill>
                  <a:srgbClr val="FF0000"/>
                </a:solidFill>
              </a:rPr>
              <a:t>【</a:t>
            </a:r>
            <a:r>
              <a:rPr kumimoji="1" lang="ja-JP" altLang="en-US" dirty="0">
                <a:solidFill>
                  <a:srgbClr val="FF0000"/>
                </a:solidFill>
              </a:rPr>
              <a:t>連携型</a:t>
            </a:r>
            <a:r>
              <a:rPr kumimoji="1" lang="en-US" altLang="ja-JP" dirty="0">
                <a:solidFill>
                  <a:srgbClr val="FF0000"/>
                </a:solidFill>
              </a:rPr>
              <a:t>】</a:t>
            </a:r>
            <a:endParaRPr kumimoji="1" lang="ja-JP" altLang="en-US" dirty="0">
              <a:solidFill>
                <a:srgbClr val="FF0000"/>
              </a:solidFill>
            </a:endParaRPr>
          </a:p>
        </p:txBody>
      </p:sp>
      <p:sp>
        <p:nvSpPr>
          <p:cNvPr id="3" name="テキスト ボックス 2">
            <a:extLst>
              <a:ext uri="{FF2B5EF4-FFF2-40B4-BE49-F238E27FC236}">
                <a16:creationId xmlns:a16="http://schemas.microsoft.com/office/drawing/2014/main" id="{58BC33BA-2BF8-8CC8-9311-FFE371ADFA6A}"/>
              </a:ext>
            </a:extLst>
          </p:cNvPr>
          <p:cNvSpPr txBox="1"/>
          <p:nvPr/>
        </p:nvSpPr>
        <p:spPr>
          <a:xfrm>
            <a:off x="4786596" y="2949428"/>
            <a:ext cx="1219560" cy="369332"/>
          </a:xfrm>
          <a:prstGeom prst="rect">
            <a:avLst/>
          </a:prstGeom>
          <a:noFill/>
        </p:spPr>
        <p:txBody>
          <a:bodyPr wrap="square" rtlCol="0">
            <a:spAutoFit/>
          </a:bodyPr>
          <a:lstStyle/>
          <a:p>
            <a:r>
              <a:rPr kumimoji="1" lang="ja-JP" altLang="en-US" dirty="0"/>
              <a:t>連携契約</a:t>
            </a:r>
          </a:p>
        </p:txBody>
      </p:sp>
    </p:spTree>
    <p:extLst>
      <p:ext uri="{BB962C8B-B14F-4D97-AF65-F5344CB8AC3E}">
        <p14:creationId xmlns:p14="http://schemas.microsoft.com/office/powerpoint/2010/main" val="4156393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6E0B29-C185-68B5-DA69-BC7CBB7AA0E7}"/>
              </a:ext>
            </a:extLst>
          </p:cNvPr>
          <p:cNvSpPr>
            <a:spLocks noGrp="1"/>
          </p:cNvSpPr>
          <p:nvPr>
            <p:ph type="title"/>
          </p:nvPr>
        </p:nvSpPr>
        <p:spPr>
          <a:xfrm>
            <a:off x="1371600" y="685800"/>
            <a:ext cx="9601200" cy="891791"/>
          </a:xfrm>
        </p:spPr>
        <p:txBody>
          <a:bodyPr/>
          <a:lstStyle/>
          <a:p>
            <a:r>
              <a:rPr lang="en-US" altLang="ja-JP" dirty="0"/>
              <a:t>ICT</a:t>
            </a:r>
            <a:r>
              <a:rPr lang="ja-JP" altLang="en-US" dirty="0"/>
              <a:t>の活用</a:t>
            </a:r>
            <a:endParaRPr kumimoji="1" lang="ja-JP" altLang="en-US" dirty="0"/>
          </a:p>
        </p:txBody>
      </p:sp>
      <p:sp>
        <p:nvSpPr>
          <p:cNvPr id="3" name="コンテンツ プレースホルダー 2">
            <a:extLst>
              <a:ext uri="{FF2B5EF4-FFF2-40B4-BE49-F238E27FC236}">
                <a16:creationId xmlns:a16="http://schemas.microsoft.com/office/drawing/2014/main" id="{1993F91F-099B-4050-D66C-0270E5F089E6}"/>
              </a:ext>
            </a:extLst>
          </p:cNvPr>
          <p:cNvSpPr>
            <a:spLocks noGrp="1"/>
          </p:cNvSpPr>
          <p:nvPr>
            <p:ph idx="1"/>
          </p:nvPr>
        </p:nvSpPr>
        <p:spPr>
          <a:xfrm>
            <a:off x="1371600" y="1386673"/>
            <a:ext cx="9601200" cy="4785527"/>
          </a:xfrm>
        </p:spPr>
        <p:txBody>
          <a:bodyPr>
            <a:normAutofit/>
          </a:bodyPr>
          <a:lstStyle/>
          <a:p>
            <a:pPr marL="0" indent="0">
              <a:buNone/>
            </a:pPr>
            <a:endParaRPr lang="en-US" altLang="ja-JP" dirty="0"/>
          </a:p>
          <a:p>
            <a:pPr marL="0" indent="0">
              <a:buNone/>
            </a:pPr>
            <a:r>
              <a:rPr lang="ja-JP" altLang="en-US" dirty="0"/>
              <a:t>定期巡回はコール機の貸し出しや本人・家族の希望にてペットカメラを配置し</a:t>
            </a:r>
            <a:endParaRPr lang="en-US" altLang="ja-JP" dirty="0"/>
          </a:p>
          <a:p>
            <a:pPr marL="0" indent="0">
              <a:buNone/>
            </a:pPr>
            <a:r>
              <a:rPr lang="ja-JP" altLang="en-US" dirty="0"/>
              <a:t>　　　　　転倒や便失禁など２４時間を通して随時対応が可能です。</a:t>
            </a:r>
            <a:endParaRPr lang="en-US" altLang="ja-JP" dirty="0"/>
          </a:p>
          <a:p>
            <a:pPr marL="0" indent="0">
              <a:buNone/>
            </a:pPr>
            <a:r>
              <a:rPr lang="ja-JP" altLang="en-US" dirty="0"/>
              <a:t>　家族やケアマネ希望によりパソコンで記録の閲覧ができます。</a:t>
            </a:r>
            <a:endParaRPr lang="en-US" altLang="ja-JP" dirty="0"/>
          </a:p>
        </p:txBody>
      </p:sp>
      <p:pic>
        <p:nvPicPr>
          <p:cNvPr id="1028" name="Picture 4" descr="Amazon.co.jp: For mamorino6 ケース クリア mamorino6 ケース mamorino6 ケース 対応 TPU ...">
            <a:extLst>
              <a:ext uri="{FF2B5EF4-FFF2-40B4-BE49-F238E27FC236}">
                <a16:creationId xmlns:a16="http://schemas.microsoft.com/office/drawing/2014/main" id="{D288C5FB-87D2-AB4C-4B19-A58FF63547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0861" y="4062046"/>
            <a:ext cx="1591853" cy="1595176"/>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Amazon.co.jp: 【Works with Alexa認定】SwitchBot 防犯カメラ スイッチボット 監視カメラ ペットカメラ Alexa 屋内 カメラ ネットワークカメラ ...">
            <a:extLst>
              <a:ext uri="{FF2B5EF4-FFF2-40B4-BE49-F238E27FC236}">
                <a16:creationId xmlns:a16="http://schemas.microsoft.com/office/drawing/2014/main" id="{D669175F-2355-FCF8-0AF1-6E8803041A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35461" y="4391129"/>
            <a:ext cx="1268731" cy="1266093"/>
          </a:xfrm>
          <a:prstGeom prst="rect">
            <a:avLst/>
          </a:prstGeom>
          <a:noFill/>
          <a:extLst>
            <a:ext uri="{909E8E84-426E-40DD-AFC4-6F175D3DCCD1}">
              <a14:hiddenFill xmlns:a14="http://schemas.microsoft.com/office/drawing/2010/main">
                <a:solidFill>
                  <a:srgbClr val="FFFFFF"/>
                </a:solidFill>
              </a14:hiddenFill>
            </a:ext>
          </a:extLst>
        </p:spPr>
      </p:pic>
      <p:pic>
        <p:nvPicPr>
          <p:cNvPr id="5" name="図 4">
            <a:extLst>
              <a:ext uri="{FF2B5EF4-FFF2-40B4-BE49-F238E27FC236}">
                <a16:creationId xmlns:a16="http://schemas.microsoft.com/office/drawing/2014/main" id="{B8562241-0482-413C-CE3F-4A6B82B3929E}"/>
              </a:ext>
            </a:extLst>
          </p:cNvPr>
          <p:cNvPicPr>
            <a:picLocks noChangeAspect="1"/>
          </p:cNvPicPr>
          <p:nvPr/>
        </p:nvPicPr>
        <p:blipFill>
          <a:blip r:embed="rId4"/>
          <a:stretch>
            <a:fillRect/>
          </a:stretch>
        </p:blipFill>
        <p:spPr>
          <a:xfrm>
            <a:off x="8626193" y="3845801"/>
            <a:ext cx="1409462" cy="1995010"/>
          </a:xfrm>
          <a:prstGeom prst="rect">
            <a:avLst/>
          </a:prstGeom>
        </p:spPr>
      </p:pic>
    </p:spTree>
    <p:extLst>
      <p:ext uri="{BB962C8B-B14F-4D97-AF65-F5344CB8AC3E}">
        <p14:creationId xmlns:p14="http://schemas.microsoft.com/office/powerpoint/2010/main" val="3787433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F01D35-9049-7412-01F8-4837410BA176}"/>
              </a:ext>
            </a:extLst>
          </p:cNvPr>
          <p:cNvSpPr>
            <a:spLocks noGrp="1"/>
          </p:cNvSpPr>
          <p:nvPr>
            <p:ph type="title"/>
          </p:nvPr>
        </p:nvSpPr>
        <p:spPr/>
        <p:txBody>
          <a:bodyPr/>
          <a:lstStyle/>
          <a:p>
            <a:r>
              <a:rPr kumimoji="1" lang="ja-JP" altLang="en-US" dirty="0"/>
              <a:t>在宅療養生活を考えたとき</a:t>
            </a:r>
          </a:p>
        </p:txBody>
      </p:sp>
      <p:pic>
        <p:nvPicPr>
          <p:cNvPr id="5" name="コンテンツ プレースホルダー 4" descr="泣き顔 (塗りつぶし) 単色塗りつぶし">
            <a:extLst>
              <a:ext uri="{FF2B5EF4-FFF2-40B4-BE49-F238E27FC236}">
                <a16:creationId xmlns:a16="http://schemas.microsoft.com/office/drawing/2014/main" id="{540BABD0-46AC-0CE6-8A63-DC0950145094}"/>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1371600" y="1798158"/>
            <a:ext cx="914400" cy="914400"/>
          </a:xfrm>
        </p:spPr>
      </p:pic>
      <p:sp>
        <p:nvSpPr>
          <p:cNvPr id="6" name="テキスト ボックス 5">
            <a:extLst>
              <a:ext uri="{FF2B5EF4-FFF2-40B4-BE49-F238E27FC236}">
                <a16:creationId xmlns:a16="http://schemas.microsoft.com/office/drawing/2014/main" id="{03A18FF3-48C4-DC76-2692-E6A0582F677C}"/>
              </a:ext>
            </a:extLst>
          </p:cNvPr>
          <p:cNvSpPr txBox="1"/>
          <p:nvPr/>
        </p:nvSpPr>
        <p:spPr>
          <a:xfrm>
            <a:off x="2198077" y="2004672"/>
            <a:ext cx="4501661" cy="707886"/>
          </a:xfrm>
          <a:prstGeom prst="rect">
            <a:avLst/>
          </a:prstGeom>
          <a:noFill/>
        </p:spPr>
        <p:txBody>
          <a:bodyPr wrap="square" rtlCol="0">
            <a:spAutoFit/>
          </a:bodyPr>
          <a:lstStyle/>
          <a:p>
            <a:r>
              <a:rPr kumimoji="1" lang="ja-JP" altLang="en-US" sz="4000" dirty="0"/>
              <a:t>介護力の問題</a:t>
            </a:r>
          </a:p>
        </p:txBody>
      </p:sp>
      <p:sp>
        <p:nvSpPr>
          <p:cNvPr id="7" name="テキスト ボックス 6">
            <a:extLst>
              <a:ext uri="{FF2B5EF4-FFF2-40B4-BE49-F238E27FC236}">
                <a16:creationId xmlns:a16="http://schemas.microsoft.com/office/drawing/2014/main" id="{14CF22D6-3367-46FA-43F1-9401C95707B4}"/>
              </a:ext>
            </a:extLst>
          </p:cNvPr>
          <p:cNvSpPr txBox="1"/>
          <p:nvPr/>
        </p:nvSpPr>
        <p:spPr>
          <a:xfrm>
            <a:off x="1959429" y="2919072"/>
            <a:ext cx="8360228" cy="369332"/>
          </a:xfrm>
          <a:prstGeom prst="rect">
            <a:avLst/>
          </a:prstGeom>
          <a:noFill/>
        </p:spPr>
        <p:txBody>
          <a:bodyPr wrap="square" rtlCol="0">
            <a:spAutoFit/>
          </a:bodyPr>
          <a:lstStyle/>
          <a:p>
            <a:r>
              <a:rPr kumimoji="1" lang="ja-JP" altLang="en-US" dirty="0"/>
              <a:t>高齢者世帯や男性介護、就業中の家族など介護力がなくて自宅へ帰るのが不安</a:t>
            </a:r>
          </a:p>
        </p:txBody>
      </p:sp>
      <p:sp>
        <p:nvSpPr>
          <p:cNvPr id="8" name="テキスト ボックス 7">
            <a:extLst>
              <a:ext uri="{FF2B5EF4-FFF2-40B4-BE49-F238E27FC236}">
                <a16:creationId xmlns:a16="http://schemas.microsoft.com/office/drawing/2014/main" id="{8CA67A01-BF6E-D8F2-EF2E-1B0438F87B63}"/>
              </a:ext>
            </a:extLst>
          </p:cNvPr>
          <p:cNvSpPr txBox="1"/>
          <p:nvPr/>
        </p:nvSpPr>
        <p:spPr>
          <a:xfrm>
            <a:off x="2682910" y="3569597"/>
            <a:ext cx="7385538" cy="2308324"/>
          </a:xfrm>
          <a:prstGeom prst="rect">
            <a:avLst/>
          </a:prstGeom>
          <a:noFill/>
        </p:spPr>
        <p:txBody>
          <a:bodyPr wrap="square" rtlCol="0">
            <a:spAutoFit/>
          </a:bodyPr>
          <a:lstStyle/>
          <a:p>
            <a:r>
              <a:rPr kumimoji="1" lang="ja-JP" altLang="en-US" dirty="0"/>
              <a:t>・排便時のおむつ交換ができない</a:t>
            </a:r>
            <a:endParaRPr kumimoji="1" lang="en-US" altLang="ja-JP" dirty="0"/>
          </a:p>
          <a:p>
            <a:r>
              <a:rPr kumimoji="1" lang="ja-JP" altLang="en-US" dirty="0"/>
              <a:t>・転倒リスク高い</a:t>
            </a:r>
            <a:endParaRPr kumimoji="1" lang="en-US" altLang="ja-JP" dirty="0"/>
          </a:p>
          <a:p>
            <a:r>
              <a:rPr kumimoji="1" lang="ja-JP" altLang="en-US" dirty="0"/>
              <a:t>・医療ケアが必要だけど家族ではできない</a:t>
            </a:r>
            <a:endParaRPr kumimoji="1" lang="en-US" altLang="ja-JP" dirty="0"/>
          </a:p>
          <a:p>
            <a:r>
              <a:rPr kumimoji="1" lang="ja-JP" altLang="en-US" dirty="0"/>
              <a:t>・日中、一人で過ごさせるのは不安</a:t>
            </a:r>
            <a:endParaRPr kumimoji="1" lang="en-US" altLang="ja-JP" dirty="0"/>
          </a:p>
          <a:p>
            <a:r>
              <a:rPr kumimoji="1" lang="ja-JP" altLang="en-US" dirty="0"/>
              <a:t>・服薬コンプライアンスが低い</a:t>
            </a:r>
            <a:endParaRPr kumimoji="1" lang="en-US" altLang="ja-JP" dirty="0"/>
          </a:p>
          <a:p>
            <a:endParaRPr kumimoji="1" lang="en-US" altLang="ja-JP" dirty="0"/>
          </a:p>
          <a:p>
            <a:endParaRPr kumimoji="1" lang="en-US" altLang="ja-JP" dirty="0"/>
          </a:p>
          <a:p>
            <a:endParaRPr kumimoji="1" lang="ja-JP" altLang="en-US" dirty="0"/>
          </a:p>
        </p:txBody>
      </p:sp>
      <p:sp>
        <p:nvSpPr>
          <p:cNvPr id="9" name="矢印: 右 8">
            <a:extLst>
              <a:ext uri="{FF2B5EF4-FFF2-40B4-BE49-F238E27FC236}">
                <a16:creationId xmlns:a16="http://schemas.microsoft.com/office/drawing/2014/main" id="{780BFA68-BB6A-0367-6965-8CEF515E18BA}"/>
              </a:ext>
            </a:extLst>
          </p:cNvPr>
          <p:cNvSpPr/>
          <p:nvPr/>
        </p:nvSpPr>
        <p:spPr>
          <a:xfrm rot="5400000">
            <a:off x="4564789" y="5089164"/>
            <a:ext cx="654356" cy="72534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94BABAD2-1896-540E-5BF6-9976740BC7F9}"/>
              </a:ext>
            </a:extLst>
          </p:cNvPr>
          <p:cNvSpPr txBox="1"/>
          <p:nvPr/>
        </p:nvSpPr>
        <p:spPr>
          <a:xfrm>
            <a:off x="2391507" y="5941367"/>
            <a:ext cx="6792686" cy="461665"/>
          </a:xfrm>
          <a:prstGeom prst="rect">
            <a:avLst/>
          </a:prstGeom>
          <a:noFill/>
        </p:spPr>
        <p:txBody>
          <a:bodyPr wrap="square" rtlCol="0">
            <a:spAutoFit/>
          </a:bodyPr>
          <a:lstStyle/>
          <a:p>
            <a:r>
              <a:rPr kumimoji="1" lang="ja-JP" altLang="en-US" sz="2400" dirty="0">
                <a:solidFill>
                  <a:srgbClr val="FF0000"/>
                </a:solidFill>
              </a:rPr>
              <a:t>定期巡回は日に数回訪問、随時対応ができます</a:t>
            </a:r>
          </a:p>
        </p:txBody>
      </p:sp>
    </p:spTree>
    <p:extLst>
      <p:ext uri="{BB962C8B-B14F-4D97-AF65-F5344CB8AC3E}">
        <p14:creationId xmlns:p14="http://schemas.microsoft.com/office/powerpoint/2010/main" val="2451621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BD07EC-34F0-1A45-79A7-6AB240F5A222}"/>
              </a:ext>
            </a:extLst>
          </p:cNvPr>
          <p:cNvSpPr>
            <a:spLocks noGrp="1"/>
          </p:cNvSpPr>
          <p:nvPr>
            <p:ph type="title"/>
          </p:nvPr>
        </p:nvSpPr>
        <p:spPr>
          <a:xfrm>
            <a:off x="1371600" y="685800"/>
            <a:ext cx="9601200" cy="821453"/>
          </a:xfrm>
        </p:spPr>
        <p:txBody>
          <a:bodyPr/>
          <a:lstStyle/>
          <a:p>
            <a:r>
              <a:rPr kumimoji="1" lang="ja-JP" altLang="en-US" dirty="0"/>
              <a:t>医療管理が必要な利用者様</a:t>
            </a:r>
          </a:p>
        </p:txBody>
      </p:sp>
      <p:sp>
        <p:nvSpPr>
          <p:cNvPr id="3" name="コンテンツ プレースホルダー 2">
            <a:extLst>
              <a:ext uri="{FF2B5EF4-FFF2-40B4-BE49-F238E27FC236}">
                <a16:creationId xmlns:a16="http://schemas.microsoft.com/office/drawing/2014/main" id="{10AF2B08-9188-FFA8-1B04-7AD057EEA377}"/>
              </a:ext>
            </a:extLst>
          </p:cNvPr>
          <p:cNvSpPr>
            <a:spLocks noGrp="1"/>
          </p:cNvSpPr>
          <p:nvPr>
            <p:ph idx="1"/>
          </p:nvPr>
        </p:nvSpPr>
        <p:spPr>
          <a:xfrm>
            <a:off x="1371599" y="1768509"/>
            <a:ext cx="9912699" cy="4994031"/>
          </a:xfrm>
        </p:spPr>
        <p:txBody>
          <a:bodyPr>
            <a:normAutofit/>
          </a:bodyPr>
          <a:lstStyle/>
          <a:p>
            <a:pPr marL="0" indent="0">
              <a:buNone/>
            </a:pPr>
            <a:r>
              <a:rPr lang="en-US" altLang="ja-JP" dirty="0"/>
              <a:t>【</a:t>
            </a:r>
            <a:r>
              <a:rPr lang="ja-JP" altLang="en-US" dirty="0"/>
              <a:t>要介護３</a:t>
            </a:r>
            <a:r>
              <a:rPr lang="en-US" altLang="ja-JP" dirty="0"/>
              <a:t>】</a:t>
            </a:r>
            <a:r>
              <a:rPr lang="ja-JP" altLang="en-US" dirty="0"/>
              <a:t>利用者負担限度額＝</a:t>
            </a:r>
            <a:r>
              <a:rPr lang="en-US" altLang="ja-JP" dirty="0">
                <a:highlight>
                  <a:srgbClr val="FFFF00"/>
                </a:highlight>
              </a:rPr>
              <a:t>26,931</a:t>
            </a:r>
            <a:r>
              <a:rPr lang="ja-JP" altLang="en-US" dirty="0">
                <a:highlight>
                  <a:srgbClr val="FFFF00"/>
                </a:highlight>
              </a:rPr>
              <a:t>単位</a:t>
            </a:r>
            <a:endParaRPr lang="en-US" altLang="ja-JP" dirty="0">
              <a:highlight>
                <a:srgbClr val="FFFF00"/>
              </a:highlight>
            </a:endParaRPr>
          </a:p>
          <a:p>
            <a:pPr marL="0" indent="0">
              <a:buNone/>
            </a:pPr>
            <a:endParaRPr lang="en-US" altLang="ja-JP" dirty="0">
              <a:highlight>
                <a:srgbClr val="FFFF00"/>
              </a:highlight>
            </a:endParaRPr>
          </a:p>
          <a:p>
            <a:pPr marL="0" indent="0">
              <a:buNone/>
            </a:pPr>
            <a:r>
              <a:rPr kumimoji="1" lang="ja-JP" altLang="en-US" dirty="0"/>
              <a:t>　例１：インスリン注射や</a:t>
            </a:r>
            <a:r>
              <a:rPr kumimoji="1" lang="en-US" altLang="ja-JP" dirty="0"/>
              <a:t>HPN</a:t>
            </a:r>
            <a:r>
              <a:rPr kumimoji="1" lang="ja-JP" altLang="en-US" dirty="0"/>
              <a:t>（中心静脈栄養法）、など毎日の医療処置が必要だが</a:t>
            </a:r>
            <a:endParaRPr kumimoji="1" lang="en-US" altLang="ja-JP" dirty="0"/>
          </a:p>
          <a:p>
            <a:pPr marL="0" indent="0">
              <a:buNone/>
            </a:pPr>
            <a:r>
              <a:rPr lang="ja-JP" altLang="en-US" dirty="0"/>
              <a:t>　　独居、家族が就業中、介護力ない家族などのため訪問看護の必要性がある。</a:t>
            </a:r>
            <a:endParaRPr lang="en-US" altLang="ja-JP" dirty="0"/>
          </a:p>
          <a:p>
            <a:pPr marL="0" indent="0">
              <a:buNone/>
            </a:pPr>
            <a:endParaRPr lang="en-US" altLang="ja-JP" dirty="0"/>
          </a:p>
          <a:p>
            <a:pPr marL="0" indent="0">
              <a:buNone/>
            </a:pPr>
            <a:r>
              <a:rPr lang="ja-JP" altLang="en-US" dirty="0"/>
              <a:t>訪問看護が医療管理で</a:t>
            </a:r>
            <a:r>
              <a:rPr lang="en-US" altLang="ja-JP" dirty="0"/>
              <a:t>1</a:t>
            </a:r>
            <a:r>
              <a:rPr lang="ja-JP" altLang="en-US" dirty="0"/>
              <a:t>回</a:t>
            </a:r>
            <a:r>
              <a:rPr lang="en-US" altLang="ja-JP" dirty="0"/>
              <a:t>/</a:t>
            </a:r>
            <a:r>
              <a:rPr lang="ja-JP" altLang="en-US" dirty="0"/>
              <a:t>日と介護でオムツ交換を２回</a:t>
            </a:r>
            <a:r>
              <a:rPr lang="en-US" altLang="ja-JP" dirty="0"/>
              <a:t>/</a:t>
            </a:r>
            <a:r>
              <a:rPr lang="ja-JP" altLang="en-US" dirty="0"/>
              <a:t>日に入った場合</a:t>
            </a:r>
            <a:endParaRPr lang="en-US" altLang="ja-JP" dirty="0"/>
          </a:p>
          <a:p>
            <a:pPr marL="0" indent="0">
              <a:buNone/>
            </a:pPr>
            <a:r>
              <a:rPr kumimoji="1" lang="ja-JP" altLang="en-US" dirty="0"/>
              <a:t>　　訪問看護を毎日（３０分利用）→</a:t>
            </a:r>
            <a:r>
              <a:rPr kumimoji="1" lang="en-US" altLang="ja-JP" dirty="0"/>
              <a:t>471</a:t>
            </a:r>
            <a:r>
              <a:rPr kumimoji="1" lang="ja-JP" altLang="en-US" dirty="0"/>
              <a:t>単位</a:t>
            </a:r>
            <a:r>
              <a:rPr kumimoji="1" lang="en-US" altLang="ja-JP" dirty="0"/>
              <a:t>/</a:t>
            </a:r>
            <a:r>
              <a:rPr kumimoji="1" lang="ja-JP" altLang="en-US" dirty="0"/>
              <a:t>日</a:t>
            </a:r>
            <a:r>
              <a:rPr kumimoji="1" lang="en-US" altLang="ja-JP" dirty="0"/>
              <a:t>×30</a:t>
            </a:r>
            <a:r>
              <a:rPr kumimoji="1" lang="ja-JP" altLang="en-US" dirty="0"/>
              <a:t>日＝</a:t>
            </a:r>
            <a:r>
              <a:rPr kumimoji="1" lang="en-US" altLang="ja-JP" u="sng" dirty="0"/>
              <a:t>14,130</a:t>
            </a:r>
            <a:r>
              <a:rPr kumimoji="1" lang="ja-JP" altLang="en-US" u="sng" dirty="0"/>
              <a:t>単位</a:t>
            </a:r>
            <a:endParaRPr kumimoji="1" lang="en-US" altLang="ja-JP" u="sng" dirty="0"/>
          </a:p>
          <a:p>
            <a:pPr marL="0" indent="0">
              <a:buNone/>
            </a:pPr>
            <a:r>
              <a:rPr lang="ja-JP" altLang="en-US" dirty="0"/>
              <a:t>　　身体介護（</a:t>
            </a:r>
            <a:r>
              <a:rPr lang="en-US" altLang="ja-JP" dirty="0"/>
              <a:t>20</a:t>
            </a:r>
            <a:r>
              <a:rPr lang="ja-JP" altLang="en-US" dirty="0"/>
              <a:t>～</a:t>
            </a:r>
            <a:r>
              <a:rPr lang="en-US" altLang="ja-JP" dirty="0"/>
              <a:t>29</a:t>
            </a:r>
            <a:r>
              <a:rPr lang="ja-JP" altLang="en-US" dirty="0"/>
              <a:t>分利用）→</a:t>
            </a:r>
            <a:r>
              <a:rPr lang="en-US" altLang="ja-JP" dirty="0"/>
              <a:t>317</a:t>
            </a:r>
            <a:r>
              <a:rPr lang="ja-JP" altLang="en-US" dirty="0"/>
              <a:t>単位</a:t>
            </a:r>
            <a:r>
              <a:rPr lang="en-US" altLang="ja-JP" dirty="0"/>
              <a:t>/</a:t>
            </a:r>
            <a:r>
              <a:rPr lang="ja-JP" altLang="en-US" dirty="0"/>
              <a:t>回</a:t>
            </a:r>
            <a:r>
              <a:rPr lang="en-US" altLang="ja-JP" dirty="0"/>
              <a:t>×</a:t>
            </a:r>
            <a:r>
              <a:rPr lang="ja-JP" altLang="en-US" dirty="0"/>
              <a:t>２回</a:t>
            </a:r>
            <a:r>
              <a:rPr lang="en-US" altLang="ja-JP" dirty="0"/>
              <a:t>/</a:t>
            </a:r>
            <a:r>
              <a:rPr lang="ja-JP" altLang="en-US" dirty="0"/>
              <a:t>日</a:t>
            </a:r>
            <a:r>
              <a:rPr lang="en-US" altLang="ja-JP" dirty="0"/>
              <a:t>×30</a:t>
            </a:r>
            <a:r>
              <a:rPr lang="ja-JP" altLang="en-US" dirty="0"/>
              <a:t>日＝</a:t>
            </a:r>
            <a:r>
              <a:rPr lang="en-US" altLang="ja-JP" u="sng" dirty="0"/>
              <a:t>19,020</a:t>
            </a:r>
            <a:r>
              <a:rPr lang="ja-JP" altLang="en-US" u="sng" dirty="0"/>
              <a:t>単位</a:t>
            </a:r>
            <a:endParaRPr lang="en-US" altLang="ja-JP" u="sng" dirty="0"/>
          </a:p>
          <a:p>
            <a:pPr marL="0" indent="0">
              <a:buNone/>
            </a:pPr>
            <a:r>
              <a:rPr lang="ja-JP" altLang="en-US" dirty="0"/>
              <a:t>　　　　　　　　　　　　　　　　　　　　　　　　　　合計</a:t>
            </a:r>
            <a:r>
              <a:rPr lang="en-US" altLang="ja-JP" b="1" u="sng" dirty="0"/>
              <a:t>33,150</a:t>
            </a:r>
            <a:r>
              <a:rPr lang="ja-JP" altLang="en-US" u="sng" dirty="0"/>
              <a:t>単位</a:t>
            </a:r>
            <a:endParaRPr lang="en-US" altLang="ja-JP" u="sng" dirty="0"/>
          </a:p>
          <a:p>
            <a:pPr marL="0" indent="0">
              <a:buNone/>
            </a:pPr>
            <a:r>
              <a:rPr kumimoji="1" lang="en-US" altLang="ja-JP" dirty="0">
                <a:solidFill>
                  <a:srgbClr val="FF0000"/>
                </a:solidFill>
              </a:rPr>
              <a:t>【</a:t>
            </a:r>
            <a:r>
              <a:rPr kumimoji="1" lang="ja-JP" altLang="en-US" dirty="0">
                <a:solidFill>
                  <a:srgbClr val="FF0000"/>
                </a:solidFill>
              </a:rPr>
              <a:t>定期巡回</a:t>
            </a:r>
            <a:r>
              <a:rPr kumimoji="1" lang="en-US" altLang="ja-JP" dirty="0">
                <a:solidFill>
                  <a:srgbClr val="FF0000"/>
                </a:solidFill>
              </a:rPr>
              <a:t>】</a:t>
            </a:r>
            <a:r>
              <a:rPr kumimoji="1" lang="ja-JP" altLang="en-US" dirty="0">
                <a:solidFill>
                  <a:srgbClr val="FF0000"/>
                </a:solidFill>
              </a:rPr>
              <a:t>看護付きだと・・・</a:t>
            </a:r>
            <a:r>
              <a:rPr kumimoji="1" lang="en-US" altLang="ja-JP" u="sng" dirty="0">
                <a:solidFill>
                  <a:srgbClr val="FF0000"/>
                </a:solidFill>
              </a:rPr>
              <a:t>18,948</a:t>
            </a:r>
            <a:r>
              <a:rPr lang="ja-JP" altLang="en-US" u="sng" dirty="0">
                <a:solidFill>
                  <a:srgbClr val="FF0000"/>
                </a:solidFill>
              </a:rPr>
              <a:t>単位</a:t>
            </a:r>
            <a:endParaRPr lang="en-US" altLang="ja-JP" u="sng" dirty="0">
              <a:solidFill>
                <a:srgbClr val="FF0000"/>
              </a:solidFill>
            </a:endParaRPr>
          </a:p>
          <a:p>
            <a:pPr marL="0" indent="0">
              <a:buNone/>
            </a:pPr>
            <a:endParaRPr lang="en-US" altLang="ja-JP" dirty="0"/>
          </a:p>
          <a:p>
            <a:pPr marL="0" indent="0">
              <a:buNone/>
            </a:pPr>
            <a:r>
              <a:rPr kumimoji="1" lang="ja-JP" altLang="en-US" dirty="0"/>
              <a:t>　　　</a:t>
            </a:r>
          </a:p>
        </p:txBody>
      </p:sp>
      <p:pic>
        <p:nvPicPr>
          <p:cNvPr id="3074" name="Picture 2" descr="自宅で点滴を行っている患者さんと看護師のイラスト">
            <a:extLst>
              <a:ext uri="{FF2B5EF4-FFF2-40B4-BE49-F238E27FC236}">
                <a16:creationId xmlns:a16="http://schemas.microsoft.com/office/drawing/2014/main" id="{EF5164E0-D318-6CEF-1AAB-0D75469B32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2596" y="4386970"/>
            <a:ext cx="1937604" cy="1937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9400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F8F743A7-407E-B40E-0959-9799ADD92F1D}"/>
              </a:ext>
            </a:extLst>
          </p:cNvPr>
          <p:cNvSpPr>
            <a:spLocks noGrp="1"/>
          </p:cNvSpPr>
          <p:nvPr>
            <p:ph type="title"/>
          </p:nvPr>
        </p:nvSpPr>
        <p:spPr/>
        <p:txBody>
          <a:bodyPr>
            <a:normAutofit/>
          </a:bodyPr>
          <a:lstStyle/>
          <a:p>
            <a:pPr rtl="0">
              <a:spcBef>
                <a:spcPts val="0"/>
              </a:spcBef>
              <a:spcAft>
                <a:spcPts val="0"/>
              </a:spcAft>
            </a:pPr>
            <a:r>
              <a:rPr lang="ja-JP" altLang="en-US" b="0" dirty="0">
                <a:effectLst/>
              </a:rPr>
              <a:t>定期巡回</a:t>
            </a:r>
            <a:r>
              <a:rPr lang="ja-JP" altLang="en-US" b="0" dirty="0">
                <a:solidFill>
                  <a:srgbClr val="FF0000"/>
                </a:solidFill>
                <a:effectLst/>
              </a:rPr>
              <a:t>一体型</a:t>
            </a:r>
            <a:r>
              <a:rPr lang="ja-JP" altLang="en-US" b="0" dirty="0">
                <a:effectLst/>
              </a:rPr>
              <a:t>に適した利用者像とは</a:t>
            </a:r>
            <a:br>
              <a:rPr lang="ja-JP" altLang="en-US" dirty="0"/>
            </a:br>
            <a:endParaRPr lang="ja-JP" altLang="en-US" dirty="0"/>
          </a:p>
        </p:txBody>
      </p:sp>
      <p:sp>
        <p:nvSpPr>
          <p:cNvPr id="8" name="コンテンツ プレースホルダー 7">
            <a:extLst>
              <a:ext uri="{FF2B5EF4-FFF2-40B4-BE49-F238E27FC236}">
                <a16:creationId xmlns:a16="http://schemas.microsoft.com/office/drawing/2014/main" id="{AC17DE6E-325A-3522-8B5C-51184AFC263D}"/>
              </a:ext>
            </a:extLst>
          </p:cNvPr>
          <p:cNvSpPr>
            <a:spLocks noGrp="1"/>
          </p:cNvSpPr>
          <p:nvPr>
            <p:ph idx="1"/>
          </p:nvPr>
        </p:nvSpPr>
        <p:spPr>
          <a:xfrm>
            <a:off x="1371600" y="1658679"/>
            <a:ext cx="9601200" cy="4208721"/>
          </a:xfrm>
        </p:spPr>
        <p:txBody>
          <a:bodyPr>
            <a:normAutofit/>
          </a:bodyPr>
          <a:lstStyle/>
          <a:p>
            <a:r>
              <a:rPr lang="ja-JP" altLang="en-US" b="0" dirty="0">
                <a:effectLst/>
              </a:rPr>
              <a:t>長期の入院により在宅での生活が予測できないとき</a:t>
            </a:r>
            <a:endParaRPr lang="en-US" altLang="ja-JP" b="0" dirty="0">
              <a:effectLst/>
            </a:endParaRPr>
          </a:p>
          <a:p>
            <a:r>
              <a:rPr lang="ja-JP" altLang="en-US" dirty="0"/>
              <a:t>急な</a:t>
            </a:r>
            <a:r>
              <a:rPr lang="en-US" altLang="ja-JP" dirty="0"/>
              <a:t>ADL</a:t>
            </a:r>
            <a:r>
              <a:rPr lang="ja-JP" altLang="en-US" dirty="0"/>
              <a:t>低下によりプラン変更が必要な時</a:t>
            </a:r>
            <a:endParaRPr lang="en-US" altLang="ja-JP" dirty="0"/>
          </a:p>
          <a:p>
            <a:r>
              <a:rPr lang="ja-JP" altLang="en-US" dirty="0"/>
              <a:t>排便コントロールが必要</a:t>
            </a:r>
            <a:endParaRPr lang="en-US" altLang="ja-JP" dirty="0"/>
          </a:p>
          <a:p>
            <a:r>
              <a:rPr lang="ja-JP" altLang="en-US" dirty="0"/>
              <a:t>転倒、転落繰り返している</a:t>
            </a:r>
            <a:endParaRPr lang="en-US" altLang="ja-JP" dirty="0"/>
          </a:p>
          <a:p>
            <a:r>
              <a:rPr lang="en-US" altLang="ja-JP" dirty="0">
                <a:solidFill>
                  <a:srgbClr val="FF0000"/>
                </a:solidFill>
              </a:rPr>
              <a:t>ALS,</a:t>
            </a:r>
            <a:r>
              <a:rPr lang="ja-JP" altLang="en-US" dirty="0">
                <a:solidFill>
                  <a:srgbClr val="FF0000"/>
                </a:solidFill>
              </a:rPr>
              <a:t>パーキンソン、癌末期など</a:t>
            </a:r>
            <a:r>
              <a:rPr lang="en-US" altLang="ja-JP" dirty="0">
                <a:solidFill>
                  <a:srgbClr val="FF0000"/>
                </a:solidFill>
              </a:rPr>
              <a:t>ADL</a:t>
            </a:r>
            <a:r>
              <a:rPr lang="ja-JP" altLang="en-US" dirty="0">
                <a:solidFill>
                  <a:srgbClr val="FF0000"/>
                </a:solidFill>
              </a:rPr>
              <a:t>低下が予測される方</a:t>
            </a:r>
            <a:endParaRPr lang="en-US" altLang="ja-JP" dirty="0">
              <a:solidFill>
                <a:srgbClr val="FF0000"/>
              </a:solidFill>
            </a:endParaRPr>
          </a:p>
          <a:p>
            <a:r>
              <a:rPr lang="ja-JP" altLang="en-US" dirty="0"/>
              <a:t>認知症のため服薬困難、トイレ誘導が必要な方</a:t>
            </a:r>
            <a:endParaRPr lang="en-US" altLang="ja-JP" dirty="0"/>
          </a:p>
          <a:p>
            <a:r>
              <a:rPr lang="ja-JP" altLang="en-US" dirty="0"/>
              <a:t>男性介護、老老介護、独居、家族が就業中</a:t>
            </a:r>
            <a:endParaRPr lang="en-US" altLang="ja-JP" dirty="0"/>
          </a:p>
          <a:p>
            <a:r>
              <a:rPr lang="ja-JP" altLang="en-US" dirty="0"/>
              <a:t>不安が大きく、電話が頻回の方</a:t>
            </a:r>
            <a:endParaRPr lang="en-US" altLang="ja-JP" dirty="0"/>
          </a:p>
          <a:p>
            <a:r>
              <a:rPr lang="ja-JP" altLang="en-US" dirty="0">
                <a:solidFill>
                  <a:srgbClr val="FF0000"/>
                </a:solidFill>
              </a:rPr>
              <a:t>インスリン注射、胃ろう、痰の吸引、毎日の点滴交換など医療処置が必要な方</a:t>
            </a:r>
            <a:endParaRPr lang="en-US" altLang="ja-JP" dirty="0">
              <a:solidFill>
                <a:srgbClr val="FF0000"/>
              </a:solidFill>
            </a:endParaRPr>
          </a:p>
          <a:p>
            <a:r>
              <a:rPr lang="ja-JP" altLang="en-US" dirty="0"/>
              <a:t>脱水の経験あり飲水補給、室温調整必要など季節に合わせた生活支援</a:t>
            </a:r>
            <a:endParaRPr lang="en-US" altLang="ja-JP" dirty="0"/>
          </a:p>
          <a:p>
            <a:pPr marL="0" indent="0">
              <a:buNone/>
            </a:pPr>
            <a:endParaRPr lang="en-US" altLang="ja-JP" dirty="0"/>
          </a:p>
          <a:p>
            <a:endParaRPr lang="ja-JP" altLang="en-US" dirty="0"/>
          </a:p>
        </p:txBody>
      </p:sp>
    </p:spTree>
    <p:extLst>
      <p:ext uri="{BB962C8B-B14F-4D97-AF65-F5344CB8AC3E}">
        <p14:creationId xmlns:p14="http://schemas.microsoft.com/office/powerpoint/2010/main" val="435508114"/>
      </p:ext>
    </p:extLst>
  </p:cSld>
  <p:clrMapOvr>
    <a:masterClrMapping/>
  </p:clrMapOvr>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1420</TotalTime>
  <Words>832</Words>
  <Application>Microsoft Office PowerPoint</Application>
  <PresentationFormat>ワイド画面</PresentationFormat>
  <Paragraphs>105</Paragraphs>
  <Slides>16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16</vt:i4>
      </vt:variant>
    </vt:vector>
  </HeadingPairs>
  <TitlesOfParts>
    <vt:vector size="20" baseType="lpstr">
      <vt:lpstr>Arial</vt:lpstr>
      <vt:lpstr>Century Gothic</vt:lpstr>
      <vt:lpstr>Wingdings 3</vt:lpstr>
      <vt:lpstr>ウィスプ</vt:lpstr>
      <vt:lpstr>令和６年８月　医療連携推進会議 　　　　　　　　　　　 　　　　　　　　　</vt:lpstr>
      <vt:lpstr>本日のレジュメ</vt:lpstr>
      <vt:lpstr>Link板橋定期巡回</vt:lpstr>
      <vt:lpstr>定期巡回随時対応訪問介護看護</vt:lpstr>
      <vt:lpstr>【連携型】【一体型】の違い</vt:lpstr>
      <vt:lpstr>ICTの活用</vt:lpstr>
      <vt:lpstr>在宅療養生活を考えたとき</vt:lpstr>
      <vt:lpstr>医療管理が必要な利用者様</vt:lpstr>
      <vt:lpstr>定期巡回一体型に適した利用者像とは </vt:lpstr>
      <vt:lpstr>Link板橋定期巡回</vt:lpstr>
      <vt:lpstr> 　　平均介護度と平均年齢</vt:lpstr>
      <vt:lpstr>PowerPoint プレゼンテーション</vt:lpstr>
      <vt:lpstr>PowerPoint プレゼンテーション</vt:lpstr>
      <vt:lpstr>PowerPoint プレゼンテーション</vt:lpstr>
      <vt:lpstr>　　　　　　質疑・応答</vt:lpstr>
      <vt:lpstr>ご清聴ありがとうございました。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優子 鈴木</dc:creator>
  <cp:lastModifiedBy>優子 鈴木</cp:lastModifiedBy>
  <cp:revision>3</cp:revision>
  <cp:lastPrinted>2024-08-28T03:17:09Z</cp:lastPrinted>
  <dcterms:created xsi:type="dcterms:W3CDTF">2024-06-26T02:14:55Z</dcterms:created>
  <dcterms:modified xsi:type="dcterms:W3CDTF">2024-08-29T04:35:42Z</dcterms:modified>
</cp:coreProperties>
</file>